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4"/>
  </p:notesMasterIdLst>
  <p:handoutMasterIdLst>
    <p:handoutMasterId r:id="rId25"/>
  </p:handoutMasterIdLst>
  <p:sldIdLst>
    <p:sldId id="256" r:id="rId2"/>
    <p:sldId id="278" r:id="rId3"/>
    <p:sldId id="259" r:id="rId4"/>
    <p:sldId id="260" r:id="rId5"/>
    <p:sldId id="261" r:id="rId6"/>
    <p:sldId id="262" r:id="rId7"/>
    <p:sldId id="263" r:id="rId8"/>
    <p:sldId id="264" r:id="rId9"/>
    <p:sldId id="265" r:id="rId10"/>
    <p:sldId id="281" r:id="rId11"/>
    <p:sldId id="266" r:id="rId12"/>
    <p:sldId id="267" r:id="rId13"/>
    <p:sldId id="268" r:id="rId14"/>
    <p:sldId id="269" r:id="rId15"/>
    <p:sldId id="270" r:id="rId16"/>
    <p:sldId id="271" r:id="rId17"/>
    <p:sldId id="272" r:id="rId18"/>
    <p:sldId id="273" r:id="rId19"/>
    <p:sldId id="276" r:id="rId20"/>
    <p:sldId id="277" r:id="rId21"/>
    <p:sldId id="274" r:id="rId22"/>
    <p:sldId id="280" r:id="rId23"/>
  </p:sldIdLst>
  <p:sldSz cx="9144000" cy="6858000" type="screen4x3"/>
  <p:notesSz cx="701675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0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5100" y="0"/>
            <a:ext cx="3040063" cy="465138"/>
          </a:xfrm>
          <a:prstGeom prst="rect">
            <a:avLst/>
          </a:prstGeom>
        </p:spPr>
        <p:txBody>
          <a:bodyPr vert="horz" lIns="91440" tIns="45720" rIns="91440" bIns="45720" rtlCol="0"/>
          <a:lstStyle>
            <a:lvl1pPr algn="r">
              <a:defRPr sz="1200"/>
            </a:lvl1pPr>
          </a:lstStyle>
          <a:p>
            <a:fld id="{A5FD5754-F76D-4EA5-86AF-6BFE7BED4F57}" type="datetimeFigureOut">
              <a:rPr lang="en-US" smtClean="0"/>
              <a:t>10/31/2011</a:t>
            </a:fld>
            <a:endParaRPr lang="en-US"/>
          </a:p>
        </p:txBody>
      </p:sp>
      <p:sp>
        <p:nvSpPr>
          <p:cNvPr id="4" name="Footer Placeholder 3"/>
          <p:cNvSpPr>
            <a:spLocks noGrp="1"/>
          </p:cNvSpPr>
          <p:nvPr>
            <p:ph type="ftr" sz="quarter" idx="2"/>
          </p:nvPr>
        </p:nvSpPr>
        <p:spPr>
          <a:xfrm>
            <a:off x="0" y="8842375"/>
            <a:ext cx="304006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5100" y="8842375"/>
            <a:ext cx="3040063" cy="465138"/>
          </a:xfrm>
          <a:prstGeom prst="rect">
            <a:avLst/>
          </a:prstGeom>
        </p:spPr>
        <p:txBody>
          <a:bodyPr vert="horz" lIns="91440" tIns="45720" rIns="91440" bIns="45720" rtlCol="0" anchor="b"/>
          <a:lstStyle>
            <a:lvl1pPr algn="r">
              <a:defRPr sz="1200"/>
            </a:lvl1pPr>
          </a:lstStyle>
          <a:p>
            <a:fld id="{F3CDD76E-F82C-48C1-B94B-40FA112B6924}" type="slidenum">
              <a:rPr lang="en-US" smtClean="0"/>
              <a:t>‹#›</a:t>
            </a:fld>
            <a:endParaRPr lang="en-US"/>
          </a:p>
        </p:txBody>
      </p:sp>
    </p:spTree>
    <p:extLst>
      <p:ext uri="{BB962C8B-B14F-4D97-AF65-F5344CB8AC3E}">
        <p14:creationId xmlns:p14="http://schemas.microsoft.com/office/powerpoint/2010/main" val="4079605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455"/>
          </a:xfrm>
          <a:prstGeom prst="rect">
            <a:avLst/>
          </a:prstGeom>
        </p:spPr>
        <p:txBody>
          <a:bodyPr vert="horz" lIns="93277" tIns="46639" rIns="93277" bIns="46639" rtlCol="0"/>
          <a:lstStyle>
            <a:lvl1pPr algn="l">
              <a:defRPr sz="1200"/>
            </a:lvl1pPr>
          </a:lstStyle>
          <a:p>
            <a:endParaRPr lang="en-US"/>
          </a:p>
        </p:txBody>
      </p:sp>
      <p:sp>
        <p:nvSpPr>
          <p:cNvPr id="3" name="Date Placeholder 2"/>
          <p:cNvSpPr>
            <a:spLocks noGrp="1"/>
          </p:cNvSpPr>
          <p:nvPr>
            <p:ph type="dt" idx="1"/>
          </p:nvPr>
        </p:nvSpPr>
        <p:spPr>
          <a:xfrm>
            <a:off x="3974534" y="0"/>
            <a:ext cx="3040592" cy="465455"/>
          </a:xfrm>
          <a:prstGeom prst="rect">
            <a:avLst/>
          </a:prstGeom>
        </p:spPr>
        <p:txBody>
          <a:bodyPr vert="horz" lIns="93277" tIns="46639" rIns="93277" bIns="46639" rtlCol="0"/>
          <a:lstStyle>
            <a:lvl1pPr algn="r">
              <a:defRPr sz="1200"/>
            </a:lvl1pPr>
          </a:lstStyle>
          <a:p>
            <a:fld id="{FA305FE5-27C4-430B-BB82-F2F086100C59}" type="datetimeFigureOut">
              <a:rPr lang="en-US" smtClean="0"/>
              <a:t>10/31/2011</a:t>
            </a:fld>
            <a:endParaRPr lang="en-US"/>
          </a:p>
        </p:txBody>
      </p:sp>
      <p:sp>
        <p:nvSpPr>
          <p:cNvPr id="4" name="Slide Image Placeholder 3"/>
          <p:cNvSpPr>
            <a:spLocks noGrp="1" noRot="1" noChangeAspect="1"/>
          </p:cNvSpPr>
          <p:nvPr>
            <p:ph type="sldImg" idx="2"/>
          </p:nvPr>
        </p:nvSpPr>
        <p:spPr>
          <a:xfrm>
            <a:off x="1181100" y="698500"/>
            <a:ext cx="4654550" cy="3490913"/>
          </a:xfrm>
          <a:prstGeom prst="rect">
            <a:avLst/>
          </a:prstGeom>
          <a:noFill/>
          <a:ln w="12700">
            <a:solidFill>
              <a:prstClr val="black"/>
            </a:solidFill>
          </a:ln>
        </p:spPr>
        <p:txBody>
          <a:bodyPr vert="horz" lIns="93277" tIns="46639" rIns="93277" bIns="46639" rtlCol="0" anchor="ctr"/>
          <a:lstStyle/>
          <a:p>
            <a:endParaRPr lang="en-US"/>
          </a:p>
        </p:txBody>
      </p:sp>
      <p:sp>
        <p:nvSpPr>
          <p:cNvPr id="5" name="Notes Placeholder 4"/>
          <p:cNvSpPr>
            <a:spLocks noGrp="1"/>
          </p:cNvSpPr>
          <p:nvPr>
            <p:ph type="body" sz="quarter" idx="3"/>
          </p:nvPr>
        </p:nvSpPr>
        <p:spPr>
          <a:xfrm>
            <a:off x="701675" y="4421824"/>
            <a:ext cx="5613400" cy="4189095"/>
          </a:xfrm>
          <a:prstGeom prst="rect">
            <a:avLst/>
          </a:prstGeom>
        </p:spPr>
        <p:txBody>
          <a:bodyPr vert="horz" lIns="93277" tIns="46639" rIns="93277" bIns="4663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0592" cy="465455"/>
          </a:xfrm>
          <a:prstGeom prst="rect">
            <a:avLst/>
          </a:prstGeom>
        </p:spPr>
        <p:txBody>
          <a:bodyPr vert="horz" lIns="93277" tIns="46639" rIns="93277" bIns="46639" rtlCol="0" anchor="b"/>
          <a:lstStyle>
            <a:lvl1pPr algn="l">
              <a:defRPr sz="1200"/>
            </a:lvl1pPr>
          </a:lstStyle>
          <a:p>
            <a:endParaRPr lang="en-US"/>
          </a:p>
        </p:txBody>
      </p:sp>
      <p:sp>
        <p:nvSpPr>
          <p:cNvPr id="7" name="Slide Number Placeholder 6"/>
          <p:cNvSpPr>
            <a:spLocks noGrp="1"/>
          </p:cNvSpPr>
          <p:nvPr>
            <p:ph type="sldNum" sz="quarter" idx="5"/>
          </p:nvPr>
        </p:nvSpPr>
        <p:spPr>
          <a:xfrm>
            <a:off x="3974534" y="8842030"/>
            <a:ext cx="3040592" cy="465455"/>
          </a:xfrm>
          <a:prstGeom prst="rect">
            <a:avLst/>
          </a:prstGeom>
        </p:spPr>
        <p:txBody>
          <a:bodyPr vert="horz" lIns="93277" tIns="46639" rIns="93277" bIns="46639" rtlCol="0" anchor="b"/>
          <a:lstStyle>
            <a:lvl1pPr algn="r">
              <a:defRPr sz="1200"/>
            </a:lvl1pPr>
          </a:lstStyle>
          <a:p>
            <a:fld id="{C04FB22D-A412-48B5-BA0D-D9DA720F34CC}" type="slidenum">
              <a:rPr lang="en-US" smtClean="0"/>
              <a:t>‹#›</a:t>
            </a:fld>
            <a:endParaRPr lang="en-US"/>
          </a:p>
        </p:txBody>
      </p:sp>
    </p:spTree>
    <p:extLst>
      <p:ext uri="{BB962C8B-B14F-4D97-AF65-F5344CB8AC3E}">
        <p14:creationId xmlns:p14="http://schemas.microsoft.com/office/powerpoint/2010/main" val="1615126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4FB22D-A412-48B5-BA0D-D9DA720F34CC}" type="slidenum">
              <a:rPr lang="en-US" smtClean="0"/>
              <a:t>1</a:t>
            </a:fld>
            <a:endParaRPr lang="en-US"/>
          </a:p>
        </p:txBody>
      </p:sp>
    </p:spTree>
    <p:extLst>
      <p:ext uri="{BB962C8B-B14F-4D97-AF65-F5344CB8AC3E}">
        <p14:creationId xmlns:p14="http://schemas.microsoft.com/office/powerpoint/2010/main" val="379803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10</a:t>
            </a:fld>
            <a:endParaRPr lang="en-US"/>
          </a:p>
        </p:txBody>
      </p:sp>
    </p:spTree>
    <p:extLst>
      <p:ext uri="{BB962C8B-B14F-4D97-AF65-F5344CB8AC3E}">
        <p14:creationId xmlns:p14="http://schemas.microsoft.com/office/powerpoint/2010/main" val="1317694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11</a:t>
            </a:fld>
            <a:endParaRPr lang="en-US"/>
          </a:p>
        </p:txBody>
      </p:sp>
    </p:spTree>
    <p:extLst>
      <p:ext uri="{BB962C8B-B14F-4D97-AF65-F5344CB8AC3E}">
        <p14:creationId xmlns:p14="http://schemas.microsoft.com/office/powerpoint/2010/main" val="145302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12</a:t>
            </a:fld>
            <a:endParaRPr lang="en-US"/>
          </a:p>
        </p:txBody>
      </p:sp>
    </p:spTree>
    <p:extLst>
      <p:ext uri="{BB962C8B-B14F-4D97-AF65-F5344CB8AC3E}">
        <p14:creationId xmlns:p14="http://schemas.microsoft.com/office/powerpoint/2010/main" val="3733349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13</a:t>
            </a:fld>
            <a:endParaRPr lang="en-US"/>
          </a:p>
        </p:txBody>
      </p:sp>
    </p:spTree>
    <p:extLst>
      <p:ext uri="{BB962C8B-B14F-4D97-AF65-F5344CB8AC3E}">
        <p14:creationId xmlns:p14="http://schemas.microsoft.com/office/powerpoint/2010/main" val="4042691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14</a:t>
            </a:fld>
            <a:endParaRPr lang="en-US"/>
          </a:p>
        </p:txBody>
      </p:sp>
    </p:spTree>
    <p:extLst>
      <p:ext uri="{BB962C8B-B14F-4D97-AF65-F5344CB8AC3E}">
        <p14:creationId xmlns:p14="http://schemas.microsoft.com/office/powerpoint/2010/main" val="27872882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15</a:t>
            </a:fld>
            <a:endParaRPr lang="en-US"/>
          </a:p>
        </p:txBody>
      </p:sp>
    </p:spTree>
    <p:extLst>
      <p:ext uri="{BB962C8B-B14F-4D97-AF65-F5344CB8AC3E}">
        <p14:creationId xmlns:p14="http://schemas.microsoft.com/office/powerpoint/2010/main" val="6046448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16</a:t>
            </a:fld>
            <a:endParaRPr lang="en-US"/>
          </a:p>
        </p:txBody>
      </p:sp>
    </p:spTree>
    <p:extLst>
      <p:ext uri="{BB962C8B-B14F-4D97-AF65-F5344CB8AC3E}">
        <p14:creationId xmlns:p14="http://schemas.microsoft.com/office/powerpoint/2010/main" val="1793899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17</a:t>
            </a:fld>
            <a:endParaRPr lang="en-US"/>
          </a:p>
        </p:txBody>
      </p:sp>
    </p:spTree>
    <p:extLst>
      <p:ext uri="{BB962C8B-B14F-4D97-AF65-F5344CB8AC3E}">
        <p14:creationId xmlns:p14="http://schemas.microsoft.com/office/powerpoint/2010/main" val="4126904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18</a:t>
            </a:fld>
            <a:endParaRPr lang="en-US"/>
          </a:p>
        </p:txBody>
      </p:sp>
    </p:spTree>
    <p:extLst>
      <p:ext uri="{BB962C8B-B14F-4D97-AF65-F5344CB8AC3E}">
        <p14:creationId xmlns:p14="http://schemas.microsoft.com/office/powerpoint/2010/main" val="4532337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19</a:t>
            </a:fld>
            <a:endParaRPr lang="en-US"/>
          </a:p>
        </p:txBody>
      </p:sp>
    </p:spTree>
    <p:extLst>
      <p:ext uri="{BB962C8B-B14F-4D97-AF65-F5344CB8AC3E}">
        <p14:creationId xmlns:p14="http://schemas.microsoft.com/office/powerpoint/2010/main" val="1095733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2</a:t>
            </a:fld>
            <a:endParaRPr lang="en-US"/>
          </a:p>
        </p:txBody>
      </p:sp>
    </p:spTree>
    <p:extLst>
      <p:ext uri="{BB962C8B-B14F-4D97-AF65-F5344CB8AC3E}">
        <p14:creationId xmlns:p14="http://schemas.microsoft.com/office/powerpoint/2010/main" val="26758323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20</a:t>
            </a:fld>
            <a:endParaRPr lang="en-US"/>
          </a:p>
        </p:txBody>
      </p:sp>
    </p:spTree>
    <p:extLst>
      <p:ext uri="{BB962C8B-B14F-4D97-AF65-F5344CB8AC3E}">
        <p14:creationId xmlns:p14="http://schemas.microsoft.com/office/powerpoint/2010/main" val="2068656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21</a:t>
            </a:fld>
            <a:endParaRPr lang="en-US"/>
          </a:p>
        </p:txBody>
      </p:sp>
    </p:spTree>
    <p:extLst>
      <p:ext uri="{BB962C8B-B14F-4D97-AF65-F5344CB8AC3E}">
        <p14:creationId xmlns:p14="http://schemas.microsoft.com/office/powerpoint/2010/main" val="20596802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22</a:t>
            </a:fld>
            <a:endParaRPr lang="en-US"/>
          </a:p>
        </p:txBody>
      </p:sp>
    </p:spTree>
    <p:extLst>
      <p:ext uri="{BB962C8B-B14F-4D97-AF65-F5344CB8AC3E}">
        <p14:creationId xmlns:p14="http://schemas.microsoft.com/office/powerpoint/2010/main" val="4252170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3</a:t>
            </a:fld>
            <a:endParaRPr lang="en-US"/>
          </a:p>
        </p:txBody>
      </p:sp>
    </p:spTree>
    <p:extLst>
      <p:ext uri="{BB962C8B-B14F-4D97-AF65-F5344CB8AC3E}">
        <p14:creationId xmlns:p14="http://schemas.microsoft.com/office/powerpoint/2010/main" val="3882000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4</a:t>
            </a:fld>
            <a:endParaRPr lang="en-US"/>
          </a:p>
        </p:txBody>
      </p:sp>
    </p:spTree>
    <p:extLst>
      <p:ext uri="{BB962C8B-B14F-4D97-AF65-F5344CB8AC3E}">
        <p14:creationId xmlns:p14="http://schemas.microsoft.com/office/powerpoint/2010/main" val="1794133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5</a:t>
            </a:fld>
            <a:endParaRPr lang="en-US"/>
          </a:p>
        </p:txBody>
      </p:sp>
    </p:spTree>
    <p:extLst>
      <p:ext uri="{BB962C8B-B14F-4D97-AF65-F5344CB8AC3E}">
        <p14:creationId xmlns:p14="http://schemas.microsoft.com/office/powerpoint/2010/main" val="2474068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6</a:t>
            </a:fld>
            <a:endParaRPr lang="en-US"/>
          </a:p>
        </p:txBody>
      </p:sp>
    </p:spTree>
    <p:extLst>
      <p:ext uri="{BB962C8B-B14F-4D97-AF65-F5344CB8AC3E}">
        <p14:creationId xmlns:p14="http://schemas.microsoft.com/office/powerpoint/2010/main" val="338081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4FB22D-A412-48B5-BA0D-D9DA720F34CC}" type="slidenum">
              <a:rPr lang="en-US" smtClean="0"/>
              <a:t>7</a:t>
            </a:fld>
            <a:endParaRPr lang="en-US"/>
          </a:p>
        </p:txBody>
      </p:sp>
    </p:spTree>
    <p:extLst>
      <p:ext uri="{BB962C8B-B14F-4D97-AF65-F5344CB8AC3E}">
        <p14:creationId xmlns:p14="http://schemas.microsoft.com/office/powerpoint/2010/main" val="266262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8</a:t>
            </a:fld>
            <a:endParaRPr lang="en-US"/>
          </a:p>
        </p:txBody>
      </p:sp>
    </p:spTree>
    <p:extLst>
      <p:ext uri="{BB962C8B-B14F-4D97-AF65-F5344CB8AC3E}">
        <p14:creationId xmlns:p14="http://schemas.microsoft.com/office/powerpoint/2010/main" val="1244592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4FB22D-A412-48B5-BA0D-D9DA720F34CC}" type="slidenum">
              <a:rPr lang="en-US" smtClean="0"/>
              <a:t>9</a:t>
            </a:fld>
            <a:endParaRPr lang="en-US"/>
          </a:p>
        </p:txBody>
      </p:sp>
    </p:spTree>
    <p:extLst>
      <p:ext uri="{BB962C8B-B14F-4D97-AF65-F5344CB8AC3E}">
        <p14:creationId xmlns:p14="http://schemas.microsoft.com/office/powerpoint/2010/main" val="1067865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E053383D-305B-459C-BBD2-5985C3EA8C6D}" type="datetimeFigureOut">
              <a:rPr lang="en-US" smtClean="0"/>
              <a:t>10/31/2011</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6480B08-D28F-4652-AF05-E79C758D1A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53383D-305B-459C-BBD2-5985C3EA8C6D}" type="datetimeFigureOut">
              <a:rPr lang="en-US" smtClean="0"/>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80B08-D28F-4652-AF05-E79C758D1A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053383D-305B-459C-BBD2-5985C3EA8C6D}" type="datetimeFigureOut">
              <a:rPr lang="en-US" smtClean="0"/>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480B08-D28F-4652-AF05-E79C758D1A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E053383D-305B-459C-BBD2-5985C3EA8C6D}" type="datetimeFigureOut">
              <a:rPr lang="en-US" smtClean="0"/>
              <a:t>10/31/2011</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6480B08-D28F-4652-AF05-E79C758D1A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E053383D-305B-459C-BBD2-5985C3EA8C6D}" type="datetimeFigureOut">
              <a:rPr lang="en-US" smtClean="0"/>
              <a:t>10/31/2011</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6480B08-D28F-4652-AF05-E79C758D1A3B}"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E053383D-305B-459C-BBD2-5985C3EA8C6D}" type="datetimeFigureOut">
              <a:rPr lang="en-US" smtClean="0"/>
              <a:t>10/31/2011</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6480B08-D28F-4652-AF05-E79C758D1A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E053383D-305B-459C-BBD2-5985C3EA8C6D}" type="datetimeFigureOut">
              <a:rPr lang="en-US" smtClean="0"/>
              <a:t>10/31/2011</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6480B08-D28F-4652-AF05-E79C758D1A3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053383D-305B-459C-BBD2-5985C3EA8C6D}" type="datetimeFigureOut">
              <a:rPr lang="en-US" smtClean="0"/>
              <a:t>10/31/2011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480B08-D28F-4652-AF05-E79C758D1A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E053383D-305B-459C-BBD2-5985C3EA8C6D}" type="datetimeFigureOut">
              <a:rPr lang="en-US" smtClean="0"/>
              <a:t>10/31/2011</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6480B08-D28F-4652-AF05-E79C758D1A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E053383D-305B-459C-BBD2-5985C3EA8C6D}" type="datetimeFigureOut">
              <a:rPr lang="en-US" smtClean="0"/>
              <a:t>10/31/2011</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6480B08-D28F-4652-AF05-E79C758D1A3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E053383D-305B-459C-BBD2-5985C3EA8C6D}" type="datetimeFigureOut">
              <a:rPr lang="en-US" smtClean="0"/>
              <a:t>10/31/2011</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6480B08-D28F-4652-AF05-E79C758D1A3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E053383D-305B-459C-BBD2-5985C3EA8C6D}" type="datetimeFigureOut">
              <a:rPr lang="en-US" smtClean="0"/>
              <a:t>10/31/2011</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6480B08-D28F-4652-AF05-E79C758D1A3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4.wdp"/></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microsoft.com/office/2007/relationships/hdphoto" Target="../media/hdphoto4.wdp"/></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microsoft.com/office/2007/relationships/hdphoto" Target="../media/hdphoto4.wdp"/></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microsoft.com/office/2007/relationships/hdphoto" Target="../media/hdphoto4.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4.wdp"/></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microsoft.com/office/2007/relationships/hdphoto" Target="../media/hdphoto4.wdp"/></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microsoft.com/office/2007/relationships/hdphoto" Target="../media/hdphoto2.wdp"/></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2.wdp"/></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3.wdp"/></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762000" y="1676400"/>
            <a:ext cx="7696200" cy="4724400"/>
          </a:xfrm>
          <a:prstGeom prst="rect">
            <a:avLst/>
          </a:prstGeom>
          <a:effectLst>
            <a:glow rad="63500">
              <a:schemeClr val="accent2">
                <a:satMod val="175000"/>
                <a:alpha val="40000"/>
              </a:schemeClr>
            </a:glow>
            <a:softEdge rad="31750"/>
          </a:effectLst>
          <a:scene3d>
            <a:camera prst="isometricOffAxis1Top">
              <a:rot lat="18906181" lon="18660706" rev="3298961"/>
            </a:camera>
            <a:lightRig rig="threePt" dir="t"/>
          </a:scene3d>
          <a:sp3d prstMaterial="dkEdge">
            <a:bevelT/>
            <a:bevelB/>
          </a:sp3d>
        </p:spPr>
      </p:pic>
      <p:sp>
        <p:nvSpPr>
          <p:cNvPr id="4" name="Title 3"/>
          <p:cNvSpPr>
            <a:spLocks noGrp="1"/>
          </p:cNvSpPr>
          <p:nvPr>
            <p:ph type="ctrTitle"/>
          </p:nvPr>
        </p:nvSpPr>
        <p:spPr>
          <a:xfrm>
            <a:off x="13854" y="533400"/>
            <a:ext cx="9130145" cy="4038600"/>
          </a:xfrm>
        </p:spPr>
        <p:txBody>
          <a:bodyPr>
            <a:normAutofit fontScale="90000"/>
          </a:bodyPr>
          <a:lstStyle/>
          <a:p>
            <a:pPr algn="ctr"/>
            <a:r>
              <a:rPr lang="en-US" sz="6000" b="1" dirty="0" smtClean="0">
                <a:solidFill>
                  <a:schemeClr val="tx1">
                    <a:lumMod val="75000"/>
                  </a:schemeClr>
                </a:solidFill>
                <a:latin typeface="Segoe Print" pitchFamily="2" charset="0"/>
              </a:rPr>
              <a:t>INTERCONNECTION</a:t>
            </a:r>
            <a:br>
              <a:rPr lang="en-US" sz="6000" b="1" dirty="0" smtClean="0">
                <a:solidFill>
                  <a:schemeClr val="tx1">
                    <a:lumMod val="75000"/>
                  </a:schemeClr>
                </a:solidFill>
                <a:latin typeface="Segoe Print" pitchFamily="2" charset="0"/>
              </a:rPr>
            </a:br>
            <a:r>
              <a:rPr lang="en-US" b="1" dirty="0" smtClean="0">
                <a:solidFill>
                  <a:schemeClr val="tx1">
                    <a:lumMod val="75000"/>
                  </a:schemeClr>
                </a:solidFill>
                <a:latin typeface="Segoe Print" pitchFamily="2" charset="0"/>
              </a:rPr>
              <a:t/>
            </a:r>
            <a:br>
              <a:rPr lang="en-US" b="1" dirty="0" smtClean="0">
                <a:solidFill>
                  <a:schemeClr val="tx1">
                    <a:lumMod val="75000"/>
                  </a:schemeClr>
                </a:solidFill>
                <a:latin typeface="Segoe Print" pitchFamily="2" charset="0"/>
              </a:rPr>
            </a:br>
            <a:r>
              <a:rPr lang="en-US" sz="3600" b="1" dirty="0" smtClean="0">
                <a:solidFill>
                  <a:schemeClr val="accent3">
                    <a:lumMod val="20000"/>
                    <a:lumOff val="80000"/>
                  </a:schemeClr>
                </a:solidFill>
                <a:latin typeface="Segoe Print" pitchFamily="2" charset="0"/>
              </a:rPr>
              <a:t>REGULATION VS DEREGULATION </a:t>
            </a:r>
            <a:br>
              <a:rPr lang="en-US" sz="3600" b="1" dirty="0" smtClean="0">
                <a:solidFill>
                  <a:schemeClr val="accent3">
                    <a:lumMod val="20000"/>
                    <a:lumOff val="80000"/>
                  </a:schemeClr>
                </a:solidFill>
                <a:latin typeface="Segoe Print" pitchFamily="2" charset="0"/>
              </a:rPr>
            </a:br>
            <a:r>
              <a:rPr lang="en-US" sz="3600" b="1" dirty="0" smtClean="0">
                <a:solidFill>
                  <a:schemeClr val="accent3">
                    <a:lumMod val="20000"/>
                    <a:lumOff val="80000"/>
                  </a:schemeClr>
                </a:solidFill>
                <a:latin typeface="Segoe Print" pitchFamily="2" charset="0"/>
              </a:rPr>
              <a:t>AND </a:t>
            </a:r>
            <a:br>
              <a:rPr lang="en-US" sz="3600" b="1" dirty="0" smtClean="0">
                <a:solidFill>
                  <a:schemeClr val="accent3">
                    <a:lumMod val="20000"/>
                    <a:lumOff val="80000"/>
                  </a:schemeClr>
                </a:solidFill>
                <a:latin typeface="Segoe Print" pitchFamily="2" charset="0"/>
              </a:rPr>
            </a:br>
            <a:r>
              <a:rPr lang="en-US" sz="3600" b="1" dirty="0" smtClean="0">
                <a:solidFill>
                  <a:schemeClr val="accent3">
                    <a:lumMod val="20000"/>
                    <a:lumOff val="80000"/>
                  </a:schemeClr>
                </a:solidFill>
                <a:latin typeface="Segoe Print" pitchFamily="2" charset="0"/>
              </a:rPr>
              <a:t>CHALLENGES IN AN EMERGING </a:t>
            </a:r>
            <a:br>
              <a:rPr lang="en-US" sz="3600" b="1" dirty="0" smtClean="0">
                <a:solidFill>
                  <a:schemeClr val="accent3">
                    <a:lumMod val="20000"/>
                    <a:lumOff val="80000"/>
                  </a:schemeClr>
                </a:solidFill>
                <a:latin typeface="Segoe Print" pitchFamily="2" charset="0"/>
              </a:rPr>
            </a:br>
            <a:r>
              <a:rPr lang="en-US" sz="3600" b="1" dirty="0" smtClean="0">
                <a:solidFill>
                  <a:schemeClr val="accent3">
                    <a:lumMod val="20000"/>
                    <a:lumOff val="80000"/>
                  </a:schemeClr>
                </a:solidFill>
                <a:latin typeface="Segoe Print" pitchFamily="2" charset="0"/>
              </a:rPr>
              <a:t>LIBERALIZED MARKET</a:t>
            </a:r>
            <a:br>
              <a:rPr lang="en-US" sz="3600" b="1" dirty="0" smtClean="0">
                <a:solidFill>
                  <a:schemeClr val="accent3">
                    <a:lumMod val="20000"/>
                    <a:lumOff val="80000"/>
                  </a:schemeClr>
                </a:solidFill>
                <a:latin typeface="Segoe Print" pitchFamily="2" charset="0"/>
              </a:rPr>
            </a:br>
            <a:endParaRPr lang="en-US" sz="3600" b="1" dirty="0">
              <a:solidFill>
                <a:schemeClr val="accent3">
                  <a:lumMod val="20000"/>
                  <a:lumOff val="80000"/>
                </a:schemeClr>
              </a:solidFill>
              <a:latin typeface="Segoe Print" pitchFamily="2" charset="0"/>
            </a:endParaRPr>
          </a:p>
        </p:txBody>
      </p:sp>
      <p:sp>
        <p:nvSpPr>
          <p:cNvPr id="2" name="TextBox 1"/>
          <p:cNvSpPr txBox="1"/>
          <p:nvPr/>
        </p:nvSpPr>
        <p:spPr>
          <a:xfrm>
            <a:off x="20782" y="5429071"/>
            <a:ext cx="2874818" cy="1200329"/>
          </a:xfrm>
          <a:prstGeom prst="rect">
            <a:avLst/>
          </a:prstGeom>
          <a:noFill/>
        </p:spPr>
        <p:txBody>
          <a:bodyPr wrap="square" rtlCol="0">
            <a:spAutoFit/>
          </a:bodyPr>
          <a:lstStyle/>
          <a:p>
            <a:r>
              <a:rPr lang="en-US" b="1" i="1" dirty="0" smtClean="0">
                <a:effectLst>
                  <a:outerShdw blurRad="38100" dist="38100" dir="2700000" algn="tl">
                    <a:srgbClr val="000000">
                      <a:alpha val="43137"/>
                    </a:srgbClr>
                  </a:outerShdw>
                </a:effectLst>
                <a:latin typeface="Aparajita" pitchFamily="34" charset="0"/>
                <a:cs typeface="Aparajita" pitchFamily="34" charset="0"/>
              </a:rPr>
              <a:t>Presenter:   </a:t>
            </a:r>
            <a:r>
              <a:rPr lang="en-US" b="1" i="1" dirty="0" err="1" smtClean="0">
                <a:effectLst>
                  <a:outerShdw blurRad="38100" dist="38100" dir="2700000" algn="tl">
                    <a:srgbClr val="000000">
                      <a:alpha val="43137"/>
                    </a:srgbClr>
                  </a:outerShdw>
                </a:effectLst>
                <a:latin typeface="Aparajita" pitchFamily="34" charset="0"/>
                <a:cs typeface="Aparajita" pitchFamily="34" charset="0"/>
              </a:rPr>
              <a:t>Avita</a:t>
            </a:r>
            <a:r>
              <a:rPr lang="en-US" b="1" i="1" dirty="0" smtClean="0">
                <a:effectLst>
                  <a:outerShdw blurRad="38100" dist="38100" dir="2700000" algn="tl">
                    <a:srgbClr val="000000">
                      <a:alpha val="43137"/>
                    </a:srgbClr>
                  </a:outerShdw>
                </a:effectLst>
                <a:latin typeface="Aparajita" pitchFamily="34" charset="0"/>
                <a:cs typeface="Aparajita" pitchFamily="34" charset="0"/>
              </a:rPr>
              <a:t> Singh</a:t>
            </a:r>
          </a:p>
          <a:p>
            <a:r>
              <a:rPr lang="en-US" b="1" i="1" dirty="0" smtClean="0">
                <a:effectLst>
                  <a:outerShdw blurRad="38100" dist="38100" dir="2700000" algn="tl">
                    <a:srgbClr val="000000">
                      <a:alpha val="43137"/>
                    </a:srgbClr>
                  </a:outerShdw>
                </a:effectLst>
                <a:latin typeface="Aparajita" pitchFamily="34" charset="0"/>
                <a:cs typeface="Aparajita" pitchFamily="34" charset="0"/>
              </a:rPr>
              <a:t>Financial Analyst</a:t>
            </a:r>
          </a:p>
          <a:p>
            <a:r>
              <a:rPr lang="en-US" b="1" i="1" dirty="0" smtClean="0">
                <a:effectLst>
                  <a:outerShdw blurRad="38100" dist="38100" dir="2700000" algn="tl">
                    <a:srgbClr val="000000">
                      <a:alpha val="43137"/>
                    </a:srgbClr>
                  </a:outerShdw>
                </a:effectLst>
                <a:latin typeface="Aparajita" pitchFamily="34" charset="0"/>
                <a:cs typeface="Aparajita" pitchFamily="34" charset="0"/>
              </a:rPr>
              <a:t>Public Utilities Commission</a:t>
            </a:r>
          </a:p>
          <a:p>
            <a:r>
              <a:rPr lang="en-US" b="1" i="1" dirty="0" smtClean="0">
                <a:effectLst>
                  <a:outerShdw blurRad="38100" dist="38100" dir="2700000" algn="tl">
                    <a:srgbClr val="000000">
                      <a:alpha val="43137"/>
                    </a:srgbClr>
                  </a:outerShdw>
                </a:effectLst>
                <a:latin typeface="Aparajita" pitchFamily="34" charset="0"/>
                <a:cs typeface="Aparajita" pitchFamily="34" charset="0"/>
              </a:rPr>
              <a:t>Guyana </a:t>
            </a:r>
            <a:endParaRPr lang="en-US" b="1" i="1" dirty="0">
              <a:effectLst>
                <a:outerShdw blurRad="38100" dist="38100" dir="2700000" algn="tl">
                  <a:srgbClr val="000000">
                    <a:alpha val="43137"/>
                  </a:srgbClr>
                </a:outerShdw>
              </a:effectLst>
              <a:latin typeface="Aparajita" pitchFamily="34" charset="0"/>
              <a:cs typeface="Aparajita" pitchFamily="34" charset="0"/>
            </a:endParaRPr>
          </a:p>
        </p:txBody>
      </p:sp>
    </p:spTree>
    <p:extLst>
      <p:ext uri="{BB962C8B-B14F-4D97-AF65-F5344CB8AC3E}">
        <p14:creationId xmlns:p14="http://schemas.microsoft.com/office/powerpoint/2010/main" val="6327469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Interconnection rates are wholesale rates charged by a service provider for the use of its infrastructure by its competitors for the mutual benefit of the service providers and the consumers. Therefore charges of interconnection between the service providers should not cause a pecuniary burden to the consumer.</a:t>
            </a:r>
          </a:p>
          <a:p>
            <a:pPr marL="64008" indent="0">
              <a:buNone/>
            </a:pPr>
            <a:endParaRPr lang="en-US" dirty="0"/>
          </a:p>
        </p:txBody>
      </p:sp>
      <p:sp>
        <p:nvSpPr>
          <p:cNvPr id="4" name="Title 1"/>
          <p:cNvSpPr>
            <a:spLocks noGrp="1"/>
          </p:cNvSpPr>
          <p:nvPr>
            <p:ph type="title"/>
          </p:nvPr>
        </p:nvSpPr>
        <p:spPr>
          <a:xfrm>
            <a:off x="457200" y="267494"/>
            <a:ext cx="8458200" cy="1399032"/>
          </a:xfrm>
        </p:spPr>
        <p:txBody>
          <a:bodyPr>
            <a:normAutofit fontScale="90000"/>
          </a:bodyPr>
          <a:lstStyle/>
          <a:p>
            <a:pPr algn="ctr"/>
            <a:r>
              <a:rPr lang="en-US" sz="3200" b="1" dirty="0" smtClean="0">
                <a:solidFill>
                  <a:schemeClr val="tx1">
                    <a:lumMod val="75000"/>
                  </a:schemeClr>
                </a:solidFill>
                <a:latin typeface="Segoe Print" pitchFamily="2" charset="0"/>
              </a:rPr>
              <a:t>APPROACHES TO INTERCONNECTION RATES REGULATION</a:t>
            </a:r>
            <a:endParaRPr lang="en-US" sz="3200" dirty="0">
              <a:solidFill>
                <a:schemeClr val="tx1">
                  <a:lumMod val="75000"/>
                </a:schemeClr>
              </a:solidFill>
              <a:latin typeface="Segoe Print" pitchFamily="2" charset="0"/>
            </a:endParaRPr>
          </a:p>
        </p:txBody>
      </p:sp>
    </p:spTree>
    <p:extLst>
      <p:ext uri="{BB962C8B-B14F-4D97-AF65-F5344CB8AC3E}">
        <p14:creationId xmlns:p14="http://schemas.microsoft.com/office/powerpoint/2010/main" val="426815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stretch>
            <a:fillRect/>
          </a:stretch>
        </p:blipFill>
        <p:spPr>
          <a:xfrm>
            <a:off x="3323272" y="2771775"/>
            <a:ext cx="2497455" cy="1314450"/>
          </a:xfrm>
          <a:prstGeom prst="rect">
            <a:avLst/>
          </a:prstGeom>
          <a:effectLst>
            <a:innerShdw blurRad="114300">
              <a:prstClr val="black"/>
            </a:innerShdw>
            <a:reflection blurRad="6350" stA="50000" endA="295" endPos="92000" dist="101600" dir="5400000" sy="-100000" algn="bl" rotWithShape="0"/>
          </a:effectLst>
          <a:scene3d>
            <a:camera prst="isometricOffAxis1Top">
              <a:rot lat="20388949" lon="20462617" rev="2290666"/>
            </a:camera>
            <a:lightRig rig="threePt" dir="t"/>
          </a:scene3d>
          <a:sp3d prstMaterial="dkEdge">
            <a:bevelT/>
            <a:bevelB/>
          </a:sp3d>
        </p:spPr>
      </p:pic>
      <p:sp>
        <p:nvSpPr>
          <p:cNvPr id="2" name="Title 1"/>
          <p:cNvSpPr>
            <a:spLocks noGrp="1"/>
          </p:cNvSpPr>
          <p:nvPr>
            <p:ph type="title"/>
          </p:nvPr>
        </p:nvSpPr>
        <p:spPr>
          <a:xfrm>
            <a:off x="76200" y="274638"/>
            <a:ext cx="8991600" cy="1143000"/>
          </a:xfrm>
        </p:spPr>
        <p:txBody>
          <a:bodyPr>
            <a:normAutofit/>
          </a:bodyPr>
          <a:lstStyle/>
          <a:p>
            <a:pPr algn="ctr"/>
            <a:r>
              <a:rPr lang="en-US" sz="3200" b="1" dirty="0" smtClean="0">
                <a:solidFill>
                  <a:schemeClr val="tx1">
                    <a:lumMod val="75000"/>
                  </a:schemeClr>
                </a:solidFill>
                <a:latin typeface="Segoe Print" pitchFamily="2" charset="0"/>
              </a:rPr>
              <a:t>APPROACHES TO INTERCONNECTION RATES REGULATION</a:t>
            </a:r>
            <a:endParaRPr lang="en-US" sz="3200"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600200"/>
            <a:ext cx="8229600" cy="5181600"/>
          </a:xfrm>
        </p:spPr>
        <p:txBody>
          <a:bodyPr>
            <a:normAutofit fontScale="77500" lnSpcReduction="20000"/>
          </a:bodyPr>
          <a:lstStyle/>
          <a:p>
            <a:pPr marL="0" indent="0" algn="just">
              <a:buNone/>
            </a:pPr>
            <a:r>
              <a:rPr lang="en-US" dirty="0"/>
              <a:t>A number of different procedures might be used to establish interconnection charges. These include</a:t>
            </a:r>
            <a:r>
              <a:rPr lang="en-US" dirty="0" smtClean="0"/>
              <a:t>:</a:t>
            </a:r>
          </a:p>
          <a:p>
            <a:pPr marL="0" indent="0" algn="just">
              <a:buNone/>
            </a:pPr>
            <a:endParaRPr lang="en-US" dirty="0"/>
          </a:p>
          <a:p>
            <a:pPr lvl="0" algn="just"/>
            <a:r>
              <a:rPr lang="en-US" dirty="0"/>
              <a:t>the regulator in advance determines the charges, together with other essential elements of interconnection, using different approaches to price regulation</a:t>
            </a:r>
            <a:r>
              <a:rPr lang="en-US" dirty="0" smtClean="0"/>
              <a:t>;</a:t>
            </a:r>
          </a:p>
          <a:p>
            <a:pPr lvl="0" algn="just"/>
            <a:endParaRPr lang="en-US" dirty="0"/>
          </a:p>
          <a:p>
            <a:pPr lvl="0" algn="just"/>
            <a:r>
              <a:rPr lang="en-US" dirty="0"/>
              <a:t>the regulator sets guidelines which should be used for establishing the rates through (bilateral or multilateral) negotiations among the operators</a:t>
            </a:r>
            <a:r>
              <a:rPr lang="en-US" dirty="0" smtClean="0"/>
              <a:t>;</a:t>
            </a:r>
          </a:p>
          <a:p>
            <a:pPr lvl="0" algn="just"/>
            <a:endParaRPr lang="en-US" dirty="0"/>
          </a:p>
          <a:p>
            <a:pPr lvl="0" algn="just"/>
            <a:r>
              <a:rPr lang="en-US" dirty="0"/>
              <a:t>operators set the rates through negotiation and commercial agreements, without the involvement of the regulators (the regulator intervenes only if parties fail to agree).</a:t>
            </a:r>
          </a:p>
          <a:p>
            <a:pPr marL="0" indent="0" algn="just">
              <a:buNone/>
            </a:pPr>
            <a:endParaRPr lang="en-US" dirty="0"/>
          </a:p>
        </p:txBody>
      </p:sp>
    </p:spTree>
    <p:extLst>
      <p:ext uri="{BB962C8B-B14F-4D97-AF65-F5344CB8AC3E}">
        <p14:creationId xmlns:p14="http://schemas.microsoft.com/office/powerpoint/2010/main" val="3616422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stretch>
            <a:fillRect/>
          </a:stretch>
        </p:blipFill>
        <p:spPr>
          <a:xfrm>
            <a:off x="3323272" y="2771775"/>
            <a:ext cx="2497455" cy="1314450"/>
          </a:xfrm>
          <a:prstGeom prst="rect">
            <a:avLst/>
          </a:prstGeom>
          <a:effectLst>
            <a:innerShdw blurRad="114300">
              <a:prstClr val="black"/>
            </a:innerShdw>
            <a:reflection blurRad="6350" stA="50000" endA="295" endPos="92000" dist="101600" dir="5400000" sy="-100000" algn="bl" rotWithShape="0"/>
          </a:effectLst>
          <a:scene3d>
            <a:camera prst="isometricOffAxis1Top">
              <a:rot lat="20388949" lon="20462617" rev="2290666"/>
            </a:camera>
            <a:lightRig rig="threePt" dir="t"/>
          </a:scene3d>
          <a:sp3d prstMaterial="dkEdge">
            <a:bevelT/>
            <a:bevelB/>
          </a:sp3d>
        </p:spPr>
      </p:pic>
      <p:sp>
        <p:nvSpPr>
          <p:cNvPr id="4" name="Title 1"/>
          <p:cNvSpPr>
            <a:spLocks noGrp="1"/>
          </p:cNvSpPr>
          <p:nvPr>
            <p:ph type="title"/>
          </p:nvPr>
        </p:nvSpPr>
        <p:spPr>
          <a:xfrm>
            <a:off x="0" y="274638"/>
            <a:ext cx="9144000" cy="1143000"/>
          </a:xfrm>
        </p:spPr>
        <p:txBody>
          <a:bodyPr>
            <a:normAutofit/>
          </a:bodyPr>
          <a:lstStyle/>
          <a:p>
            <a:pPr algn="ctr"/>
            <a:r>
              <a:rPr lang="en-US" sz="3200" b="1" dirty="0" smtClean="0">
                <a:solidFill>
                  <a:schemeClr val="tx1">
                    <a:lumMod val="75000"/>
                  </a:schemeClr>
                </a:solidFill>
                <a:latin typeface="Segoe Print" pitchFamily="2" charset="0"/>
              </a:rPr>
              <a:t>APPROACHES TO INTERCONNECTION RATES REGULATION</a:t>
            </a:r>
            <a:endParaRPr lang="en-US" sz="3200"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447800"/>
            <a:ext cx="8305800" cy="5257800"/>
          </a:xfrm>
        </p:spPr>
        <p:txBody>
          <a:bodyPr>
            <a:normAutofit fontScale="77500" lnSpcReduction="20000"/>
          </a:bodyPr>
          <a:lstStyle/>
          <a:p>
            <a:pPr marL="0" indent="0" algn="just">
              <a:buNone/>
            </a:pPr>
            <a:r>
              <a:rPr lang="en-US" dirty="0" smtClean="0"/>
              <a:t>Possible </a:t>
            </a:r>
            <a:r>
              <a:rPr lang="en-US" dirty="0"/>
              <a:t>approaches to wholesale price </a:t>
            </a:r>
            <a:r>
              <a:rPr lang="en-US" dirty="0" smtClean="0"/>
              <a:t>Regulation:</a:t>
            </a:r>
            <a:endParaRPr lang="en-US" dirty="0"/>
          </a:p>
          <a:p>
            <a:pPr algn="just"/>
            <a:endParaRPr lang="en-US" dirty="0"/>
          </a:p>
          <a:p>
            <a:pPr lvl="0" algn="just">
              <a:buClr>
                <a:schemeClr val="tx1"/>
              </a:buClr>
            </a:pPr>
            <a:r>
              <a:rPr lang="en-US" sz="3200" b="1" dirty="0"/>
              <a:t>Rate of Return regulation (</a:t>
            </a:r>
            <a:r>
              <a:rPr lang="en-US" sz="3200" b="1" dirty="0" err="1"/>
              <a:t>RoR</a:t>
            </a:r>
            <a:r>
              <a:rPr lang="en-US" sz="3200" b="1" dirty="0"/>
              <a:t>) </a:t>
            </a:r>
            <a:r>
              <a:rPr lang="en-US" sz="3200" dirty="0"/>
              <a:t>– </a:t>
            </a:r>
            <a:r>
              <a:rPr lang="en-US" sz="3200" dirty="0" smtClean="0"/>
              <a:t>informs the level of profits that the regulated company may earn and on periodic reviews whether adjustments are required to tariffs to bring it in line with the ROR. </a:t>
            </a:r>
          </a:p>
          <a:p>
            <a:pPr lvl="0" algn="just">
              <a:buClr>
                <a:schemeClr val="tx1"/>
              </a:buClr>
            </a:pPr>
            <a:endParaRPr lang="en-US" sz="3200" b="1" dirty="0"/>
          </a:p>
          <a:p>
            <a:pPr lvl="0" algn="just">
              <a:buClr>
                <a:schemeClr val="tx1"/>
              </a:buClr>
            </a:pPr>
            <a:r>
              <a:rPr lang="en-US" sz="3200" b="1" dirty="0" smtClean="0"/>
              <a:t>Price-cap </a:t>
            </a:r>
            <a:r>
              <a:rPr lang="en-US" sz="3200" dirty="0"/>
              <a:t>– </a:t>
            </a:r>
            <a:r>
              <a:rPr lang="en-US" sz="3200" dirty="0" smtClean="0"/>
              <a:t>Rates </a:t>
            </a:r>
            <a:r>
              <a:rPr lang="en-US" sz="3200" dirty="0"/>
              <a:t>or prices </a:t>
            </a:r>
            <a:r>
              <a:rPr lang="en-US" sz="3200" dirty="0" smtClean="0"/>
              <a:t>are adjusted </a:t>
            </a:r>
            <a:r>
              <a:rPr lang="en-US" sz="3200" dirty="0"/>
              <a:t>each year by an index that reflects the overall rate of inflation in the </a:t>
            </a:r>
            <a:r>
              <a:rPr lang="en-US" sz="3200" dirty="0" smtClean="0"/>
              <a:t>economy. Sometimes </a:t>
            </a:r>
            <a:r>
              <a:rPr lang="en-US" sz="3200" dirty="0"/>
              <a:t>a </a:t>
            </a:r>
            <a:r>
              <a:rPr lang="en-US" sz="3200" b="1" dirty="0"/>
              <a:t>price ceiling approach </a:t>
            </a:r>
            <a:r>
              <a:rPr lang="en-US" sz="3200" dirty="0"/>
              <a:t>might be used for the same purpose</a:t>
            </a:r>
            <a:r>
              <a:rPr lang="en-US" sz="3200" b="1" dirty="0"/>
              <a:t>. </a:t>
            </a:r>
            <a:r>
              <a:rPr lang="en-US" sz="3200" dirty="0"/>
              <a:t>Under this approach a regulator imposes a limit on how high a price can be charged on a service, without making periodical adjustments. </a:t>
            </a:r>
          </a:p>
        </p:txBody>
      </p:sp>
    </p:spTree>
    <p:extLst>
      <p:ext uri="{BB962C8B-B14F-4D97-AF65-F5344CB8AC3E}">
        <p14:creationId xmlns:p14="http://schemas.microsoft.com/office/powerpoint/2010/main" val="3597662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stretch>
            <a:fillRect/>
          </a:stretch>
        </p:blipFill>
        <p:spPr>
          <a:xfrm>
            <a:off x="3323272" y="2771775"/>
            <a:ext cx="2497455" cy="1314450"/>
          </a:xfrm>
          <a:prstGeom prst="rect">
            <a:avLst/>
          </a:prstGeom>
          <a:effectLst>
            <a:innerShdw blurRad="114300">
              <a:prstClr val="black"/>
            </a:innerShdw>
            <a:reflection blurRad="6350" stA="50000" endA="295" endPos="92000" dist="101600" dir="5400000" sy="-100000" algn="bl" rotWithShape="0"/>
          </a:effectLst>
          <a:scene3d>
            <a:camera prst="isometricOffAxis1Top">
              <a:rot lat="20388949" lon="20462617" rev="2290666"/>
            </a:camera>
            <a:lightRig rig="threePt" dir="t"/>
          </a:scene3d>
          <a:sp3d prstMaterial="dkEdge">
            <a:bevelT/>
            <a:bevelB/>
          </a:sp3d>
        </p:spPr>
      </p:pic>
      <p:sp>
        <p:nvSpPr>
          <p:cNvPr id="4" name="Title 1"/>
          <p:cNvSpPr>
            <a:spLocks noGrp="1"/>
          </p:cNvSpPr>
          <p:nvPr>
            <p:ph type="title"/>
          </p:nvPr>
        </p:nvSpPr>
        <p:spPr>
          <a:xfrm>
            <a:off x="0" y="274638"/>
            <a:ext cx="9144000" cy="1143000"/>
          </a:xfrm>
        </p:spPr>
        <p:txBody>
          <a:bodyPr>
            <a:normAutofit/>
          </a:bodyPr>
          <a:lstStyle/>
          <a:p>
            <a:pPr algn="ctr"/>
            <a:r>
              <a:rPr lang="en-US" sz="3200" b="1" dirty="0" smtClean="0">
                <a:solidFill>
                  <a:schemeClr val="tx1">
                    <a:lumMod val="75000"/>
                  </a:schemeClr>
                </a:solidFill>
                <a:latin typeface="Segoe Print" pitchFamily="2" charset="0"/>
              </a:rPr>
              <a:t>APPROACHES TO INTERCONNECTION RATES REGULATION</a:t>
            </a:r>
            <a:endParaRPr lang="en-US" sz="3200"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371600"/>
            <a:ext cx="8229600" cy="5029200"/>
          </a:xfrm>
        </p:spPr>
        <p:txBody>
          <a:bodyPr>
            <a:noAutofit/>
          </a:bodyPr>
          <a:lstStyle/>
          <a:p>
            <a:pPr lvl="0" algn="just"/>
            <a:r>
              <a:rPr lang="en-US" sz="2400" b="1" dirty="0"/>
              <a:t>Cost orientated or cost based pricing </a:t>
            </a:r>
            <a:r>
              <a:rPr lang="en-US" sz="2400" b="1" dirty="0" smtClean="0"/>
              <a:t>-</a:t>
            </a:r>
            <a:r>
              <a:rPr lang="en-US" sz="2400" dirty="0" smtClean="0"/>
              <a:t> </a:t>
            </a:r>
            <a:r>
              <a:rPr lang="en-US" sz="2400" dirty="0"/>
              <a:t>prices should reflect their costs plus reasonable rate of return which operators are allowed to earn. Operators or regulators might use different cost bases (current cost, historical cost, forward-looking cost) and different methodologies (Fully distributed cost (FDC), LRIC) to determine the prices.</a:t>
            </a:r>
          </a:p>
          <a:p>
            <a:pPr algn="just"/>
            <a:endParaRPr lang="en-US" sz="2400" dirty="0"/>
          </a:p>
          <a:p>
            <a:pPr lvl="0" algn="just"/>
            <a:r>
              <a:rPr lang="en-US" sz="2400" b="1" dirty="0"/>
              <a:t>International benchmarking – </a:t>
            </a:r>
            <a:r>
              <a:rPr lang="en-US" sz="2400" dirty="0" smtClean="0"/>
              <a:t>establishing </a:t>
            </a:r>
            <a:r>
              <a:rPr lang="en-US" sz="2400" dirty="0"/>
              <a:t>the price of a service based on prices in other jurisdictions. </a:t>
            </a:r>
            <a:r>
              <a:rPr lang="en-US" sz="2400" dirty="0" smtClean="0"/>
              <a:t>The </a:t>
            </a:r>
            <a:r>
              <a:rPr lang="en-US" sz="2400" dirty="0"/>
              <a:t>outcomes of this regulation, however, depend heavily on adjustments made. Without appropriate adjustments, benchmarking can result in interconnection rates that make little sense. </a:t>
            </a:r>
          </a:p>
        </p:txBody>
      </p:sp>
    </p:spTree>
    <p:extLst>
      <p:ext uri="{BB962C8B-B14F-4D97-AF65-F5344CB8AC3E}">
        <p14:creationId xmlns:p14="http://schemas.microsoft.com/office/powerpoint/2010/main" val="81653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stretch>
            <a:fillRect/>
          </a:stretch>
        </p:blipFill>
        <p:spPr>
          <a:xfrm>
            <a:off x="3323272" y="2771775"/>
            <a:ext cx="2497455" cy="1314450"/>
          </a:xfrm>
          <a:prstGeom prst="rect">
            <a:avLst/>
          </a:prstGeom>
          <a:effectLst>
            <a:innerShdw blurRad="114300">
              <a:prstClr val="black"/>
            </a:innerShdw>
            <a:reflection blurRad="6350" stA="50000" endA="295" endPos="92000" dist="101600" dir="5400000" sy="-100000" algn="bl" rotWithShape="0"/>
          </a:effectLst>
          <a:scene3d>
            <a:camera prst="isometricOffAxis1Top">
              <a:rot lat="20388949" lon="20462617" rev="2290666"/>
            </a:camera>
            <a:lightRig rig="threePt" dir="t"/>
          </a:scene3d>
          <a:sp3d prstMaterial="dkEdge">
            <a:bevelT/>
            <a:bevelB/>
          </a:sp3d>
        </p:spPr>
      </p:pic>
      <p:sp>
        <p:nvSpPr>
          <p:cNvPr id="4" name="Title 1"/>
          <p:cNvSpPr>
            <a:spLocks noGrp="1"/>
          </p:cNvSpPr>
          <p:nvPr>
            <p:ph type="title"/>
          </p:nvPr>
        </p:nvSpPr>
        <p:spPr/>
        <p:txBody>
          <a:bodyPr>
            <a:normAutofit fontScale="90000"/>
          </a:bodyPr>
          <a:lstStyle/>
          <a:p>
            <a:pPr algn="ctr"/>
            <a:r>
              <a:rPr lang="en-US" sz="3200" b="1" dirty="0" smtClean="0">
                <a:solidFill>
                  <a:schemeClr val="tx1">
                    <a:lumMod val="75000"/>
                  </a:schemeClr>
                </a:solidFill>
                <a:latin typeface="Segoe Print" pitchFamily="2" charset="0"/>
              </a:rPr>
              <a:t>APPROACHES TO INTERCONNECTION RATES REGULATION</a:t>
            </a:r>
            <a:endParaRPr lang="en-US" sz="3200"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600200"/>
            <a:ext cx="8229600" cy="4213192"/>
          </a:xfrm>
        </p:spPr>
        <p:txBody>
          <a:bodyPr>
            <a:noAutofit/>
          </a:bodyPr>
          <a:lstStyle/>
          <a:p>
            <a:pPr marL="0" lvl="0" indent="0" algn="just">
              <a:buNone/>
            </a:pPr>
            <a:r>
              <a:rPr lang="en-US" sz="2200" b="1" dirty="0"/>
              <a:t>Retail minus – </a:t>
            </a:r>
            <a:r>
              <a:rPr lang="en-US" sz="2200" dirty="0" smtClean="0"/>
              <a:t>interconnection </a:t>
            </a:r>
            <a:r>
              <a:rPr lang="en-US" sz="2200" dirty="0"/>
              <a:t>charge will be equivalent to the retail tariff practiced by the operator less the costs avoided by not having to retail the service. The discount from retail prices is usually set as a fixed percentage of the retail price. </a:t>
            </a:r>
            <a:r>
              <a:rPr lang="en-US" sz="2200" dirty="0" smtClean="0"/>
              <a:t>It </a:t>
            </a:r>
            <a:r>
              <a:rPr lang="en-US" sz="2200" dirty="0"/>
              <a:t>is widely acknowledged that retail minus implies a lower level of regulatory control than cost-based prices. Additionally, for markets where effective competition is likely to emerge, and in cases where risky investments have been made or where markets are in the early stages of development, it has been suggested that retail minus would be preferable to LRIC prices. The outcome of this approach depends on the level of retail prices. This approach is usually used in the case of sufficient competition in downstream markets.</a:t>
            </a:r>
          </a:p>
          <a:p>
            <a:pPr marL="0" indent="0">
              <a:buNone/>
            </a:pPr>
            <a:r>
              <a:rPr lang="en-US" sz="2200" dirty="0"/>
              <a:t> </a:t>
            </a:r>
          </a:p>
          <a:p>
            <a:endParaRPr lang="en-US" sz="2200" dirty="0"/>
          </a:p>
        </p:txBody>
      </p:sp>
    </p:spTree>
    <p:extLst>
      <p:ext uri="{BB962C8B-B14F-4D97-AF65-F5344CB8AC3E}">
        <p14:creationId xmlns:p14="http://schemas.microsoft.com/office/powerpoint/2010/main" val="20529404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152400"/>
            <a:ext cx="8305800" cy="6400800"/>
          </a:xfrm>
          <a:prstGeom prst="rect">
            <a:avLst/>
          </a:prstGeom>
          <a:noFill/>
          <a:ln>
            <a:noFill/>
          </a:ln>
        </p:spPr>
      </p:pic>
    </p:spTree>
    <p:extLst>
      <p:ext uri="{BB962C8B-B14F-4D97-AF65-F5344CB8AC3E}">
        <p14:creationId xmlns:p14="http://schemas.microsoft.com/office/powerpoint/2010/main" val="2913141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BEBA8EAE-BF5A-486C-A8C5-ECC9F3942E4B}">
                <a14:imgProps xmlns:a14="http://schemas.microsoft.com/office/drawing/2010/main">
                  <a14:imgLayer r:embed="rId4">
                    <a14:imgEffect>
                      <a14:colorTemperature colorTemp="5875"/>
                    </a14:imgEffect>
                    <a14:imgEffect>
                      <a14:saturation sat="66000"/>
                    </a14:imgEffect>
                  </a14:imgLayer>
                </a14:imgProps>
              </a:ext>
            </a:extLst>
          </a:blip>
          <a:stretch>
            <a:fillRect/>
          </a:stretch>
        </p:blipFill>
        <p:spPr>
          <a:xfrm>
            <a:off x="2667000" y="2057400"/>
            <a:ext cx="3429000" cy="2819399"/>
          </a:xfrm>
          <a:prstGeom prst="rect">
            <a:avLst/>
          </a:prstGeom>
          <a:effectLst>
            <a:glow rad="228600">
              <a:schemeClr val="accent4">
                <a:satMod val="175000"/>
                <a:alpha val="40000"/>
              </a:schemeClr>
            </a:glow>
            <a:reflection blurRad="6350" stA="50000" endA="300" endPos="55500" dist="50800" dir="5400000" sy="-100000" algn="bl" rotWithShape="0"/>
          </a:effectLst>
          <a:scene3d>
            <a:camera prst="orthographicFront">
              <a:rot lat="21301143" lon="26213" rev="1498852"/>
            </a:camera>
            <a:lightRig rig="threePt" dir="t"/>
          </a:scene3d>
          <a:sp3d>
            <a:bevelT/>
          </a:sp3d>
        </p:spPr>
      </p:pic>
      <p:sp>
        <p:nvSpPr>
          <p:cNvPr id="2" name="Title 1"/>
          <p:cNvSpPr>
            <a:spLocks noGrp="1"/>
          </p:cNvSpPr>
          <p:nvPr>
            <p:ph type="title"/>
          </p:nvPr>
        </p:nvSpPr>
        <p:spPr>
          <a:xfrm>
            <a:off x="20782" y="457200"/>
            <a:ext cx="8991600" cy="1143000"/>
          </a:xfrm>
        </p:spPr>
        <p:txBody>
          <a:bodyPr>
            <a:normAutofit fontScale="90000"/>
          </a:bodyPr>
          <a:lstStyle/>
          <a:p>
            <a:pPr algn="ctr"/>
            <a:r>
              <a:rPr lang="en-US" b="1" dirty="0" smtClean="0">
                <a:solidFill>
                  <a:schemeClr val="tx1">
                    <a:lumMod val="75000"/>
                  </a:schemeClr>
                </a:solidFill>
                <a:latin typeface="Segoe Print" pitchFamily="2" charset="0"/>
              </a:rPr>
              <a:t>LIBERALIZATION OF THE GUYANA TELECOMS MARKET</a:t>
            </a:r>
            <a:r>
              <a:rPr lang="en-US" dirty="0" smtClean="0">
                <a:solidFill>
                  <a:schemeClr val="tx1">
                    <a:lumMod val="75000"/>
                  </a:schemeClr>
                </a:solidFill>
                <a:latin typeface="Segoe Print" pitchFamily="2" charset="0"/>
              </a:rPr>
              <a:t/>
            </a:r>
            <a:br>
              <a:rPr lang="en-US" dirty="0" smtClean="0">
                <a:solidFill>
                  <a:schemeClr val="tx1">
                    <a:lumMod val="75000"/>
                  </a:schemeClr>
                </a:solidFill>
                <a:latin typeface="Segoe Print" pitchFamily="2" charset="0"/>
              </a:rPr>
            </a:br>
            <a:endParaRPr lang="en-US"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685800" y="1828800"/>
            <a:ext cx="8229600" cy="4572000"/>
          </a:xfrm>
        </p:spPr>
        <p:txBody>
          <a:bodyPr/>
          <a:lstStyle/>
          <a:p>
            <a:pPr marL="0" indent="0">
              <a:buNone/>
            </a:pPr>
            <a:r>
              <a:rPr lang="en-US" b="1" dirty="0"/>
              <a:t>Objectives of new regulations</a:t>
            </a:r>
            <a:r>
              <a:rPr lang="en-US" b="1" dirty="0" smtClean="0"/>
              <a:t>:</a:t>
            </a:r>
          </a:p>
          <a:p>
            <a:pPr marL="0" indent="0">
              <a:buNone/>
            </a:pPr>
            <a:endParaRPr lang="en-US" dirty="0"/>
          </a:p>
          <a:p>
            <a:pPr lvl="0">
              <a:buClr>
                <a:schemeClr val="tx1"/>
              </a:buClr>
            </a:pPr>
            <a:r>
              <a:rPr lang="en-US" dirty="0" smtClean="0"/>
              <a:t>Technological </a:t>
            </a:r>
            <a:r>
              <a:rPr lang="en-US" dirty="0"/>
              <a:t>neutrality</a:t>
            </a:r>
          </a:p>
          <a:p>
            <a:pPr lvl="0">
              <a:buClr>
                <a:schemeClr val="tx1"/>
              </a:buClr>
            </a:pPr>
            <a:r>
              <a:rPr lang="en-US" dirty="0"/>
              <a:t>Preventing distortions and promoting competition</a:t>
            </a:r>
          </a:p>
          <a:p>
            <a:pPr lvl="0">
              <a:buClr>
                <a:schemeClr val="tx1"/>
              </a:buClr>
            </a:pPr>
            <a:r>
              <a:rPr lang="en-US" dirty="0"/>
              <a:t>Deliver maximum benefit for consumers (choice, price and quality of service)</a:t>
            </a:r>
          </a:p>
          <a:p>
            <a:endParaRPr lang="en-US" dirty="0"/>
          </a:p>
        </p:txBody>
      </p:sp>
    </p:spTree>
    <p:extLst>
      <p:ext uri="{BB962C8B-B14F-4D97-AF65-F5344CB8AC3E}">
        <p14:creationId xmlns:p14="http://schemas.microsoft.com/office/powerpoint/2010/main" val="11474538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BEBA8EAE-BF5A-486C-A8C5-ECC9F3942E4B}">
                <a14:imgProps xmlns:a14="http://schemas.microsoft.com/office/drawing/2010/main">
                  <a14:imgLayer r:embed="rId4">
                    <a14:imgEffect>
                      <a14:colorTemperature colorTemp="5875"/>
                    </a14:imgEffect>
                    <a14:imgEffect>
                      <a14:saturation sat="66000"/>
                    </a14:imgEffect>
                  </a14:imgLayer>
                </a14:imgProps>
              </a:ext>
            </a:extLst>
          </a:blip>
          <a:stretch>
            <a:fillRect/>
          </a:stretch>
        </p:blipFill>
        <p:spPr>
          <a:xfrm>
            <a:off x="2667000" y="2057400"/>
            <a:ext cx="3429000" cy="2819399"/>
          </a:xfrm>
          <a:prstGeom prst="rect">
            <a:avLst/>
          </a:prstGeom>
          <a:effectLst>
            <a:glow rad="228600">
              <a:schemeClr val="accent4">
                <a:satMod val="175000"/>
                <a:alpha val="40000"/>
              </a:schemeClr>
            </a:glow>
            <a:reflection blurRad="6350" stA="50000" endA="300" endPos="55500" dist="50800" dir="5400000" sy="-100000" algn="bl" rotWithShape="0"/>
          </a:effectLst>
          <a:scene3d>
            <a:camera prst="orthographicFront">
              <a:rot lat="21301143" lon="26213" rev="1498852"/>
            </a:camera>
            <a:lightRig rig="threePt" dir="t"/>
          </a:scene3d>
          <a:sp3d>
            <a:bevelT/>
          </a:sp3d>
        </p:spPr>
      </p:pic>
      <p:sp>
        <p:nvSpPr>
          <p:cNvPr id="2" name="Title 1"/>
          <p:cNvSpPr>
            <a:spLocks noGrp="1"/>
          </p:cNvSpPr>
          <p:nvPr>
            <p:ph type="title"/>
          </p:nvPr>
        </p:nvSpPr>
        <p:spPr>
          <a:xfrm>
            <a:off x="0" y="381000"/>
            <a:ext cx="9144000" cy="762000"/>
          </a:xfrm>
        </p:spPr>
        <p:txBody>
          <a:bodyPr>
            <a:noAutofit/>
          </a:bodyPr>
          <a:lstStyle/>
          <a:p>
            <a:pPr algn="ctr"/>
            <a:r>
              <a:rPr lang="en-US" sz="3200" b="1" dirty="0" smtClean="0">
                <a:solidFill>
                  <a:schemeClr val="tx1">
                    <a:lumMod val="75000"/>
                  </a:schemeClr>
                </a:solidFill>
                <a:latin typeface="Segoe Print" pitchFamily="2" charset="0"/>
              </a:rPr>
              <a:t>NEW TELECOMS REGIME IN GUYANA </a:t>
            </a:r>
            <a:br>
              <a:rPr lang="en-US" sz="3200" b="1" dirty="0" smtClean="0">
                <a:solidFill>
                  <a:schemeClr val="tx1">
                    <a:lumMod val="75000"/>
                  </a:schemeClr>
                </a:solidFill>
                <a:latin typeface="Segoe Print" pitchFamily="2" charset="0"/>
              </a:rPr>
            </a:br>
            <a:endParaRPr lang="en-US" sz="3200" b="1"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381000" y="1295400"/>
            <a:ext cx="8458200" cy="5334000"/>
          </a:xfrm>
        </p:spPr>
        <p:txBody>
          <a:bodyPr>
            <a:normAutofit fontScale="70000" lnSpcReduction="20000"/>
          </a:bodyPr>
          <a:lstStyle/>
          <a:p>
            <a:pPr marL="36576" lvl="0" indent="0">
              <a:buClr>
                <a:schemeClr val="tx1"/>
              </a:buClr>
              <a:buNone/>
            </a:pPr>
            <a:r>
              <a:rPr lang="en-US" dirty="0" smtClean="0"/>
              <a:t>1.  The </a:t>
            </a:r>
            <a:r>
              <a:rPr lang="en-US" dirty="0"/>
              <a:t>current regime provides for three regulatory institutions </a:t>
            </a:r>
          </a:p>
          <a:p>
            <a:pPr marL="1005840" lvl="3" indent="0">
              <a:buNone/>
            </a:pPr>
            <a:r>
              <a:rPr lang="en-US" dirty="0"/>
              <a:t>(a) A Director of Telecommunications; </a:t>
            </a:r>
          </a:p>
          <a:p>
            <a:pPr marL="1005840" lvl="3" indent="0" algn="just">
              <a:buNone/>
            </a:pPr>
            <a:r>
              <a:rPr lang="en-US" dirty="0"/>
              <a:t>(b) The Public Utilities </a:t>
            </a:r>
            <a:r>
              <a:rPr lang="en-US" dirty="0" smtClean="0"/>
              <a:t>Commission (PUC); </a:t>
            </a:r>
            <a:endParaRPr lang="en-US" dirty="0"/>
          </a:p>
          <a:p>
            <a:pPr marL="1005840" lvl="3" indent="0">
              <a:buNone/>
            </a:pPr>
            <a:r>
              <a:rPr lang="en-US" dirty="0"/>
              <a:t>(c) National Frequency Management Unit (NMFU) </a:t>
            </a:r>
          </a:p>
          <a:p>
            <a:pPr marL="1014984" lvl="3" indent="0">
              <a:buNone/>
            </a:pPr>
            <a:endParaRPr lang="en-US" dirty="0"/>
          </a:p>
          <a:p>
            <a:pPr marL="36576" indent="0" algn="just">
              <a:buNone/>
            </a:pPr>
            <a:r>
              <a:rPr lang="en-US" dirty="0"/>
              <a:t>This arrangement will be replaced by two regulators, each with clearly delineated responsibilities and functions.</a:t>
            </a:r>
          </a:p>
          <a:p>
            <a:pPr marL="0" indent="0">
              <a:buNone/>
            </a:pPr>
            <a:endParaRPr lang="en-US" dirty="0"/>
          </a:p>
          <a:p>
            <a:pPr lvl="0" algn="just">
              <a:buClr>
                <a:schemeClr val="tx1"/>
              </a:buClr>
              <a:buFont typeface="Wingdings 2" pitchFamily="18" charset="2"/>
              <a:buChar char=""/>
            </a:pPr>
            <a:r>
              <a:rPr lang="en-US" dirty="0"/>
              <a:t>Technical Regulator: A new telecommunications agency (into which the NFMU will be incorporated), will be responsible for regulating licensing, the spectrum and other technical aspects of the sector and for administering the universal access/universal services programme. </a:t>
            </a:r>
            <a:endParaRPr lang="en-US" dirty="0" smtClean="0"/>
          </a:p>
          <a:p>
            <a:pPr marL="0" lvl="0" indent="0">
              <a:buNone/>
            </a:pPr>
            <a:endParaRPr lang="en-US" dirty="0"/>
          </a:p>
          <a:p>
            <a:pPr lvl="0" algn="just">
              <a:buClr>
                <a:schemeClr val="tx1"/>
              </a:buClr>
            </a:pPr>
            <a:r>
              <a:rPr lang="en-US" dirty="0"/>
              <a:t>Economic regulator: The PUC will </a:t>
            </a:r>
            <a:r>
              <a:rPr lang="en-US" dirty="0" smtClean="0"/>
              <a:t>be responsible </a:t>
            </a:r>
            <a:r>
              <a:rPr lang="en-US" dirty="0"/>
              <a:t>for ensuring a competitive environment, interconnection and access between and among operators and service providers, and consumer rights ad regulating prices in certain instances.</a:t>
            </a:r>
          </a:p>
          <a:p>
            <a:endParaRPr lang="en-US" dirty="0"/>
          </a:p>
        </p:txBody>
      </p:sp>
    </p:spTree>
    <p:extLst>
      <p:ext uri="{BB962C8B-B14F-4D97-AF65-F5344CB8AC3E}">
        <p14:creationId xmlns:p14="http://schemas.microsoft.com/office/powerpoint/2010/main" val="17845707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extLst>
              <a:ext uri="{BEBA8EAE-BF5A-486C-A8C5-ECC9F3942E4B}">
                <a14:imgProps xmlns:a14="http://schemas.microsoft.com/office/drawing/2010/main">
                  <a14:imgLayer r:embed="rId4">
                    <a14:imgEffect>
                      <a14:colorTemperature colorTemp="5875"/>
                    </a14:imgEffect>
                    <a14:imgEffect>
                      <a14:saturation sat="66000"/>
                    </a14:imgEffect>
                  </a14:imgLayer>
                </a14:imgProps>
              </a:ext>
            </a:extLst>
          </a:blip>
          <a:stretch>
            <a:fillRect/>
          </a:stretch>
        </p:blipFill>
        <p:spPr>
          <a:xfrm>
            <a:off x="2667000" y="2057400"/>
            <a:ext cx="3429000" cy="2819399"/>
          </a:xfrm>
          <a:prstGeom prst="rect">
            <a:avLst/>
          </a:prstGeom>
          <a:effectLst>
            <a:glow rad="228600">
              <a:schemeClr val="accent4">
                <a:satMod val="175000"/>
                <a:alpha val="40000"/>
              </a:schemeClr>
            </a:glow>
            <a:reflection blurRad="6350" stA="50000" endA="300" endPos="55500" dist="50800" dir="5400000" sy="-100000" algn="bl" rotWithShape="0"/>
          </a:effectLst>
          <a:scene3d>
            <a:camera prst="orthographicFront">
              <a:rot lat="21301143" lon="26213" rev="1498852"/>
            </a:camera>
            <a:lightRig rig="threePt" dir="t"/>
          </a:scene3d>
          <a:sp3d>
            <a:bevelT/>
          </a:sp3d>
        </p:spPr>
      </p:pic>
      <p:sp>
        <p:nvSpPr>
          <p:cNvPr id="4" name="Title 1"/>
          <p:cNvSpPr>
            <a:spLocks noGrp="1"/>
          </p:cNvSpPr>
          <p:nvPr>
            <p:ph type="title"/>
          </p:nvPr>
        </p:nvSpPr>
        <p:spPr>
          <a:xfrm>
            <a:off x="0" y="274638"/>
            <a:ext cx="9067800" cy="715962"/>
          </a:xfrm>
        </p:spPr>
        <p:txBody>
          <a:bodyPr>
            <a:noAutofit/>
          </a:bodyPr>
          <a:lstStyle/>
          <a:p>
            <a:pPr algn="ctr"/>
            <a:r>
              <a:rPr lang="en-US" sz="3200" b="1" dirty="0" smtClean="0">
                <a:solidFill>
                  <a:schemeClr val="tx1">
                    <a:lumMod val="75000"/>
                  </a:schemeClr>
                </a:solidFill>
                <a:latin typeface="Segoe Print" pitchFamily="2" charset="0"/>
              </a:rPr>
              <a:t>NEW TELECOMS REGIME IN GUYANA </a:t>
            </a:r>
            <a:br>
              <a:rPr lang="en-US" sz="3200" b="1" dirty="0" smtClean="0">
                <a:solidFill>
                  <a:schemeClr val="tx1">
                    <a:lumMod val="75000"/>
                  </a:schemeClr>
                </a:solidFill>
                <a:latin typeface="Segoe Print" pitchFamily="2" charset="0"/>
              </a:rPr>
            </a:br>
            <a:endParaRPr lang="en-US" sz="3200" b="1"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609600" y="762000"/>
            <a:ext cx="8305800" cy="5943600"/>
          </a:xfrm>
        </p:spPr>
        <p:txBody>
          <a:bodyPr>
            <a:noAutofit/>
          </a:bodyPr>
          <a:lstStyle/>
          <a:p>
            <a:pPr marL="36576" indent="0" algn="just">
              <a:buClr>
                <a:schemeClr val="tx1"/>
              </a:buClr>
              <a:buNone/>
            </a:pPr>
            <a:r>
              <a:rPr lang="en-US" sz="2800" dirty="0" smtClean="0"/>
              <a:t>2. Harmonization of the Telecommunications</a:t>
            </a:r>
          </a:p>
          <a:p>
            <a:pPr marL="36576" indent="0" algn="just">
              <a:buClr>
                <a:schemeClr val="tx1"/>
              </a:buClr>
              <a:buNone/>
            </a:pPr>
            <a:r>
              <a:rPr lang="en-US" sz="2800" dirty="0" smtClean="0"/>
              <a:t>    Act and the PUC Act.</a:t>
            </a:r>
          </a:p>
          <a:p>
            <a:pPr marL="36576" indent="0" algn="just">
              <a:buClr>
                <a:schemeClr val="tx1"/>
              </a:buClr>
              <a:buNone/>
            </a:pPr>
            <a:endParaRPr lang="en-US" sz="2800" dirty="0" smtClean="0"/>
          </a:p>
          <a:p>
            <a:pPr marL="36576" indent="0">
              <a:buClr>
                <a:schemeClr val="tx1"/>
              </a:buClr>
              <a:buNone/>
            </a:pPr>
            <a:r>
              <a:rPr lang="en-US" sz="2800" dirty="0" smtClean="0"/>
              <a:t>3. Expansion </a:t>
            </a:r>
            <a:r>
              <a:rPr lang="en-US" sz="2800" dirty="0"/>
              <a:t>of telecommunications </a:t>
            </a:r>
            <a:r>
              <a:rPr lang="en-US" sz="2800" dirty="0" smtClean="0"/>
              <a:t>networks</a:t>
            </a:r>
          </a:p>
          <a:p>
            <a:pPr marL="36576" indent="0">
              <a:buClr>
                <a:schemeClr val="tx1"/>
              </a:buClr>
              <a:buNone/>
            </a:pPr>
            <a:r>
              <a:rPr lang="en-US" sz="2800" dirty="0"/>
              <a:t> </a:t>
            </a:r>
            <a:r>
              <a:rPr lang="en-US" sz="2800" dirty="0" smtClean="0"/>
              <a:t>   &amp; telecommunications </a:t>
            </a:r>
            <a:r>
              <a:rPr lang="en-US" sz="2800" dirty="0"/>
              <a:t>services </a:t>
            </a:r>
            <a:r>
              <a:rPr lang="en-US" sz="2800" dirty="0" smtClean="0"/>
              <a:t>into un- </a:t>
            </a:r>
          </a:p>
          <a:p>
            <a:pPr marL="36576" indent="0">
              <a:buClr>
                <a:schemeClr val="tx1"/>
              </a:buClr>
              <a:buNone/>
            </a:pPr>
            <a:r>
              <a:rPr lang="en-US" sz="2800" dirty="0"/>
              <a:t> </a:t>
            </a:r>
            <a:r>
              <a:rPr lang="en-US" sz="2800" dirty="0" smtClean="0"/>
              <a:t>   served and underserved </a:t>
            </a:r>
            <a:r>
              <a:rPr lang="en-US" sz="2800" dirty="0"/>
              <a:t>areas </a:t>
            </a:r>
            <a:r>
              <a:rPr lang="en-US" sz="2800" dirty="0" smtClean="0"/>
              <a:t>&amp; regions of</a:t>
            </a:r>
          </a:p>
          <a:p>
            <a:pPr marL="36576" indent="0" algn="just">
              <a:buClr>
                <a:schemeClr val="tx1"/>
              </a:buClr>
              <a:buNone/>
            </a:pPr>
            <a:r>
              <a:rPr lang="en-US" sz="2800" dirty="0"/>
              <a:t> </a:t>
            </a:r>
            <a:r>
              <a:rPr lang="en-US" sz="2800" dirty="0" smtClean="0"/>
              <a:t>   </a:t>
            </a:r>
            <a:r>
              <a:rPr lang="en-US" sz="2800" dirty="0"/>
              <a:t>the </a:t>
            </a:r>
            <a:r>
              <a:rPr lang="en-US" sz="2800" dirty="0" smtClean="0"/>
              <a:t>country through </a:t>
            </a:r>
            <a:r>
              <a:rPr lang="en-US" sz="2800" dirty="0"/>
              <a:t>institution </a:t>
            </a:r>
            <a:r>
              <a:rPr lang="en-US" sz="2800" dirty="0" smtClean="0"/>
              <a:t>of new</a:t>
            </a:r>
          </a:p>
          <a:p>
            <a:pPr marL="36576" indent="0" algn="just">
              <a:buClr>
                <a:schemeClr val="tx1"/>
              </a:buClr>
              <a:buNone/>
            </a:pPr>
            <a:r>
              <a:rPr lang="en-US" sz="2800" dirty="0"/>
              <a:t> </a:t>
            </a:r>
            <a:r>
              <a:rPr lang="en-US" sz="2800" dirty="0" smtClean="0"/>
              <a:t>   universal access/universal service </a:t>
            </a:r>
          </a:p>
          <a:p>
            <a:pPr marL="36576" indent="0">
              <a:buClr>
                <a:schemeClr val="tx1"/>
              </a:buClr>
              <a:buNone/>
            </a:pPr>
            <a:r>
              <a:rPr lang="en-US" sz="2800" dirty="0" smtClean="0"/>
              <a:t>    programme. </a:t>
            </a:r>
          </a:p>
          <a:p>
            <a:pPr marL="36576" indent="0" algn="just">
              <a:buClr>
                <a:schemeClr val="tx1"/>
              </a:buClr>
              <a:buNone/>
            </a:pPr>
            <a:endParaRPr lang="en-US" sz="2800" dirty="0" smtClean="0"/>
          </a:p>
          <a:p>
            <a:pPr marL="36576" indent="0" algn="just">
              <a:buClr>
                <a:schemeClr val="tx1"/>
              </a:buClr>
              <a:buNone/>
            </a:pPr>
            <a:endParaRPr lang="en-US" sz="2800" dirty="0"/>
          </a:p>
          <a:p>
            <a:pPr marL="36576" indent="0" algn="just">
              <a:buClr>
                <a:schemeClr val="tx1"/>
              </a:buClr>
              <a:buNone/>
            </a:pPr>
            <a:endParaRPr lang="en-US" sz="2800" dirty="0"/>
          </a:p>
        </p:txBody>
      </p:sp>
    </p:spTree>
    <p:extLst>
      <p:ext uri="{BB962C8B-B14F-4D97-AF65-F5344CB8AC3E}">
        <p14:creationId xmlns:p14="http://schemas.microsoft.com/office/powerpoint/2010/main" val="2426226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extLst>
              <a:ext uri="{BEBA8EAE-BF5A-486C-A8C5-ECC9F3942E4B}">
                <a14:imgProps xmlns:a14="http://schemas.microsoft.com/office/drawing/2010/main">
                  <a14:imgLayer r:embed="rId4">
                    <a14:imgEffect>
                      <a14:colorTemperature colorTemp="5875"/>
                    </a14:imgEffect>
                    <a14:imgEffect>
                      <a14:saturation sat="66000"/>
                    </a14:imgEffect>
                  </a14:imgLayer>
                </a14:imgProps>
              </a:ext>
            </a:extLst>
          </a:blip>
          <a:stretch>
            <a:fillRect/>
          </a:stretch>
        </p:blipFill>
        <p:spPr>
          <a:xfrm>
            <a:off x="2667000" y="2057400"/>
            <a:ext cx="3429000" cy="2819399"/>
          </a:xfrm>
          <a:prstGeom prst="rect">
            <a:avLst/>
          </a:prstGeom>
          <a:effectLst>
            <a:glow rad="228600">
              <a:schemeClr val="accent4">
                <a:satMod val="175000"/>
                <a:alpha val="40000"/>
              </a:schemeClr>
            </a:glow>
            <a:reflection blurRad="6350" stA="50000" endA="300" endPos="55500" dist="50800" dir="5400000" sy="-100000" algn="bl" rotWithShape="0"/>
          </a:effectLst>
          <a:scene3d>
            <a:camera prst="orthographicFront">
              <a:rot lat="21301143" lon="26213" rev="1498852"/>
            </a:camera>
            <a:lightRig rig="threePt" dir="t"/>
          </a:scene3d>
          <a:sp3d>
            <a:bevelT/>
          </a:sp3d>
        </p:spPr>
      </p:pic>
      <p:sp>
        <p:nvSpPr>
          <p:cNvPr id="4" name="Title 1"/>
          <p:cNvSpPr>
            <a:spLocks noGrp="1"/>
          </p:cNvSpPr>
          <p:nvPr>
            <p:ph type="title"/>
          </p:nvPr>
        </p:nvSpPr>
        <p:spPr>
          <a:xfrm>
            <a:off x="0" y="274638"/>
            <a:ext cx="9144000" cy="715962"/>
          </a:xfrm>
        </p:spPr>
        <p:txBody>
          <a:bodyPr>
            <a:noAutofit/>
          </a:bodyPr>
          <a:lstStyle/>
          <a:p>
            <a:pPr algn="just"/>
            <a:r>
              <a:rPr lang="en-US" sz="3200" b="1" dirty="0" smtClean="0">
                <a:solidFill>
                  <a:schemeClr val="tx1">
                    <a:lumMod val="75000"/>
                  </a:schemeClr>
                </a:solidFill>
                <a:latin typeface="Segoe Print" pitchFamily="2" charset="0"/>
              </a:rPr>
              <a:t>NEW TELECOMS REGIME IN GUYANA: </a:t>
            </a:r>
            <a:br>
              <a:rPr lang="en-US" sz="3200" b="1" dirty="0" smtClean="0">
                <a:solidFill>
                  <a:schemeClr val="tx1">
                    <a:lumMod val="75000"/>
                  </a:schemeClr>
                </a:solidFill>
                <a:latin typeface="Segoe Print" pitchFamily="2" charset="0"/>
              </a:rPr>
            </a:br>
            <a:endParaRPr lang="en-US" sz="3200" b="1"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143000"/>
            <a:ext cx="8305800" cy="4983163"/>
          </a:xfrm>
        </p:spPr>
        <p:txBody>
          <a:bodyPr>
            <a:normAutofit fontScale="92500"/>
          </a:bodyPr>
          <a:lstStyle/>
          <a:p>
            <a:pPr marL="36576" indent="0" algn="just">
              <a:buNone/>
            </a:pPr>
            <a:r>
              <a:rPr lang="en-US" dirty="0"/>
              <a:t>4</a:t>
            </a:r>
            <a:r>
              <a:rPr lang="en-US" dirty="0" smtClean="0"/>
              <a:t>.</a:t>
            </a:r>
            <a:r>
              <a:rPr lang="en-US" sz="3200" dirty="0" smtClean="0"/>
              <a:t> </a:t>
            </a:r>
            <a:r>
              <a:rPr lang="en-US" sz="3200" b="1" dirty="0"/>
              <a:t>Small operators and service providers </a:t>
            </a:r>
            <a:r>
              <a:rPr lang="en-US" sz="3200" b="1" dirty="0" smtClean="0"/>
              <a:t>will</a:t>
            </a:r>
          </a:p>
          <a:p>
            <a:pPr marL="36576" indent="0" algn="just">
              <a:buNone/>
            </a:pPr>
            <a:r>
              <a:rPr lang="en-US" sz="3200" b="1" dirty="0"/>
              <a:t> </a:t>
            </a:r>
            <a:r>
              <a:rPr lang="en-US" sz="3200" b="1" dirty="0" smtClean="0"/>
              <a:t>   be </a:t>
            </a:r>
            <a:r>
              <a:rPr lang="en-US" sz="3200" b="1" dirty="0"/>
              <a:t>issued clear, standardized </a:t>
            </a:r>
            <a:r>
              <a:rPr lang="en-US" sz="3200" b="1" dirty="0" smtClean="0"/>
              <a:t>licenses </a:t>
            </a:r>
          </a:p>
          <a:p>
            <a:pPr marL="36576" indent="0" algn="just">
              <a:buNone/>
            </a:pPr>
            <a:r>
              <a:rPr lang="en-US" sz="3200" b="1" dirty="0"/>
              <a:t> </a:t>
            </a:r>
            <a:r>
              <a:rPr lang="en-US" sz="3200" b="1" dirty="0" smtClean="0"/>
              <a:t>   and </a:t>
            </a:r>
            <a:r>
              <a:rPr lang="en-US" sz="3200" b="1" dirty="0"/>
              <a:t>frequency authorizations</a:t>
            </a:r>
            <a:r>
              <a:rPr lang="en-US" sz="3200" b="1" dirty="0" smtClean="0"/>
              <a:t>.</a:t>
            </a:r>
          </a:p>
          <a:p>
            <a:pPr marL="36576" indent="0" algn="just">
              <a:buNone/>
            </a:pPr>
            <a:endParaRPr lang="en-US" sz="3200" dirty="0"/>
          </a:p>
          <a:p>
            <a:pPr marL="36576" indent="0" algn="just">
              <a:buNone/>
            </a:pPr>
            <a:r>
              <a:rPr lang="en-US" sz="3200" dirty="0" smtClean="0"/>
              <a:t>5. </a:t>
            </a:r>
            <a:r>
              <a:rPr lang="en-US" dirty="0" smtClean="0"/>
              <a:t>Transparency and non-discrimination in the</a:t>
            </a:r>
          </a:p>
          <a:p>
            <a:pPr marL="36576" indent="0" algn="just">
              <a:buNone/>
            </a:pPr>
            <a:r>
              <a:rPr lang="en-US" dirty="0" smtClean="0"/>
              <a:t>    issuance </a:t>
            </a:r>
            <a:r>
              <a:rPr lang="en-US" dirty="0"/>
              <a:t>and monitoring of licenses and </a:t>
            </a:r>
            <a:endParaRPr lang="en-US" dirty="0" smtClean="0"/>
          </a:p>
          <a:p>
            <a:pPr marL="36576" indent="0" algn="just">
              <a:buNone/>
            </a:pPr>
            <a:r>
              <a:rPr lang="en-US" dirty="0" smtClean="0"/>
              <a:t>    frequency authorizations e.g. model </a:t>
            </a:r>
          </a:p>
          <a:p>
            <a:pPr marL="36576" indent="0" algn="just">
              <a:buNone/>
            </a:pPr>
            <a:r>
              <a:rPr lang="en-US" dirty="0" smtClean="0"/>
              <a:t>    licenses &amp; model frequency authorizations. </a:t>
            </a:r>
          </a:p>
          <a:p>
            <a:pPr marL="36576" indent="0" algn="just">
              <a:buNone/>
            </a:pPr>
            <a:endParaRPr lang="en-US" dirty="0"/>
          </a:p>
          <a:p>
            <a:pPr marL="36576" indent="0" algn="just">
              <a:buNone/>
            </a:pPr>
            <a:endParaRPr lang="en-US" dirty="0"/>
          </a:p>
        </p:txBody>
      </p:sp>
    </p:spTree>
    <p:extLst>
      <p:ext uri="{BB962C8B-B14F-4D97-AF65-F5344CB8AC3E}">
        <p14:creationId xmlns:p14="http://schemas.microsoft.com/office/powerpoint/2010/main" val="11288679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rmAutofit fontScale="90000"/>
          </a:bodyPr>
          <a:lstStyle/>
          <a:p>
            <a:r>
              <a:rPr lang="en-US" b="1" dirty="0" smtClean="0">
                <a:solidFill>
                  <a:schemeClr val="accent3">
                    <a:lumMod val="20000"/>
                    <a:lumOff val="80000"/>
                  </a:schemeClr>
                </a:solidFill>
                <a:latin typeface="Segoe Print" pitchFamily="2" charset="0"/>
              </a:rPr>
              <a:t>TOPICS:</a:t>
            </a:r>
            <a:r>
              <a:rPr lang="en-US" dirty="0" smtClean="0">
                <a:solidFill>
                  <a:schemeClr val="accent3">
                    <a:lumMod val="20000"/>
                    <a:lumOff val="80000"/>
                  </a:schemeClr>
                </a:solidFill>
                <a:latin typeface="Segoe Print" pitchFamily="2" charset="0"/>
              </a:rPr>
              <a:t/>
            </a:r>
            <a:br>
              <a:rPr lang="en-US" dirty="0" smtClean="0">
                <a:solidFill>
                  <a:schemeClr val="accent3">
                    <a:lumMod val="20000"/>
                    <a:lumOff val="80000"/>
                  </a:schemeClr>
                </a:solidFill>
                <a:latin typeface="Segoe Print" pitchFamily="2" charset="0"/>
              </a:rPr>
            </a:br>
            <a:endParaRPr lang="en-US" dirty="0">
              <a:solidFill>
                <a:schemeClr val="accent3">
                  <a:lumMod val="20000"/>
                  <a:lumOff val="80000"/>
                </a:schemeClr>
              </a:solidFill>
              <a:latin typeface="Segoe Print" pitchFamily="2" charset="0"/>
            </a:endParaRPr>
          </a:p>
        </p:txBody>
      </p:sp>
      <p:sp>
        <p:nvSpPr>
          <p:cNvPr id="3" name="Content Placeholder 2"/>
          <p:cNvSpPr>
            <a:spLocks noGrp="1"/>
          </p:cNvSpPr>
          <p:nvPr>
            <p:ph idx="1"/>
          </p:nvPr>
        </p:nvSpPr>
        <p:spPr>
          <a:xfrm>
            <a:off x="457200" y="914400"/>
            <a:ext cx="8229600" cy="5540408"/>
          </a:xfrm>
        </p:spPr>
        <p:txBody>
          <a:bodyPr>
            <a:normAutofit/>
          </a:bodyPr>
          <a:lstStyle/>
          <a:p>
            <a:r>
              <a:rPr lang="en-US" dirty="0" smtClean="0"/>
              <a:t>Definition of Interconnection</a:t>
            </a:r>
          </a:p>
          <a:p>
            <a:r>
              <a:rPr lang="en-US" dirty="0" smtClean="0"/>
              <a:t>Why Interconnection is necessary</a:t>
            </a:r>
          </a:p>
          <a:p>
            <a:r>
              <a:rPr lang="en-US" dirty="0" smtClean="0"/>
              <a:t>Why Regulate Interconnection</a:t>
            </a:r>
          </a:p>
          <a:p>
            <a:r>
              <a:rPr lang="en-US" dirty="0" smtClean="0"/>
              <a:t>What is a Good Interconnection Regime</a:t>
            </a:r>
          </a:p>
          <a:p>
            <a:r>
              <a:rPr lang="en-US" dirty="0" smtClean="0"/>
              <a:t>Issues that should be dealt with in an Interconnection Agreement</a:t>
            </a:r>
          </a:p>
          <a:p>
            <a:r>
              <a:rPr lang="en-US" dirty="0" smtClean="0"/>
              <a:t>Approaches to Interconnection Rates Regulation</a:t>
            </a:r>
          </a:p>
          <a:p>
            <a:r>
              <a:rPr lang="en-US" dirty="0" smtClean="0"/>
              <a:t>Liberalization of the Telecoms sector in Guyana</a:t>
            </a:r>
            <a:endParaRPr lang="en-US" dirty="0"/>
          </a:p>
        </p:txBody>
      </p:sp>
    </p:spTree>
    <p:extLst>
      <p:ext uri="{BB962C8B-B14F-4D97-AF65-F5344CB8AC3E}">
        <p14:creationId xmlns:p14="http://schemas.microsoft.com/office/powerpoint/2010/main" val="182646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extLst>
              <a:ext uri="{BEBA8EAE-BF5A-486C-A8C5-ECC9F3942E4B}">
                <a14:imgProps xmlns:a14="http://schemas.microsoft.com/office/drawing/2010/main">
                  <a14:imgLayer r:embed="rId4">
                    <a14:imgEffect>
                      <a14:colorTemperature colorTemp="5875"/>
                    </a14:imgEffect>
                    <a14:imgEffect>
                      <a14:saturation sat="66000"/>
                    </a14:imgEffect>
                  </a14:imgLayer>
                </a14:imgProps>
              </a:ext>
            </a:extLst>
          </a:blip>
          <a:stretch>
            <a:fillRect/>
          </a:stretch>
        </p:blipFill>
        <p:spPr>
          <a:xfrm>
            <a:off x="2667000" y="2057400"/>
            <a:ext cx="3429000" cy="2819399"/>
          </a:xfrm>
          <a:prstGeom prst="rect">
            <a:avLst/>
          </a:prstGeom>
          <a:effectLst>
            <a:glow rad="228600">
              <a:schemeClr val="accent4">
                <a:satMod val="175000"/>
                <a:alpha val="40000"/>
              </a:schemeClr>
            </a:glow>
            <a:reflection blurRad="6350" stA="50000" endA="300" endPos="55500" dist="50800" dir="5400000" sy="-100000" algn="bl" rotWithShape="0"/>
          </a:effectLst>
          <a:scene3d>
            <a:camera prst="orthographicFront">
              <a:rot lat="21301143" lon="26213" rev="1498852"/>
            </a:camera>
            <a:lightRig rig="threePt" dir="t"/>
          </a:scene3d>
          <a:sp3d>
            <a:bevelT/>
          </a:sp3d>
        </p:spPr>
      </p:pic>
      <p:sp>
        <p:nvSpPr>
          <p:cNvPr id="4" name="Title 1"/>
          <p:cNvSpPr>
            <a:spLocks noGrp="1"/>
          </p:cNvSpPr>
          <p:nvPr>
            <p:ph type="title"/>
          </p:nvPr>
        </p:nvSpPr>
        <p:spPr>
          <a:xfrm>
            <a:off x="0" y="274638"/>
            <a:ext cx="9144000" cy="792162"/>
          </a:xfrm>
        </p:spPr>
        <p:txBody>
          <a:bodyPr>
            <a:noAutofit/>
          </a:bodyPr>
          <a:lstStyle/>
          <a:p>
            <a:pPr algn="just"/>
            <a:r>
              <a:rPr lang="en-US" sz="3200" b="1" dirty="0" smtClean="0">
                <a:solidFill>
                  <a:schemeClr val="tx1">
                    <a:lumMod val="75000"/>
                  </a:schemeClr>
                </a:solidFill>
                <a:latin typeface="Segoe Print" pitchFamily="2" charset="0"/>
              </a:rPr>
              <a:t>NEW TELECOMS REGIME IN GUYANA: </a:t>
            </a:r>
            <a:br>
              <a:rPr lang="en-US" sz="3200" b="1" dirty="0" smtClean="0">
                <a:solidFill>
                  <a:schemeClr val="tx1">
                    <a:lumMod val="75000"/>
                  </a:schemeClr>
                </a:solidFill>
                <a:latin typeface="Segoe Print" pitchFamily="2" charset="0"/>
              </a:rPr>
            </a:br>
            <a:endParaRPr lang="en-US" sz="3200" b="1"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914400"/>
            <a:ext cx="8382000" cy="5715000"/>
          </a:xfrm>
        </p:spPr>
        <p:txBody>
          <a:bodyPr>
            <a:normAutofit/>
          </a:bodyPr>
          <a:lstStyle/>
          <a:p>
            <a:pPr marL="36576" indent="0" algn="just">
              <a:buNone/>
            </a:pPr>
            <a:r>
              <a:rPr lang="en-US" dirty="0" smtClean="0"/>
              <a:t>6.  </a:t>
            </a:r>
            <a:r>
              <a:rPr lang="en-US" b="1" dirty="0" smtClean="0"/>
              <a:t>Distinction between dominant and non-</a:t>
            </a:r>
          </a:p>
          <a:p>
            <a:pPr marL="36576" indent="0" algn="just">
              <a:buNone/>
            </a:pPr>
            <a:r>
              <a:rPr lang="en-US" b="1" dirty="0" smtClean="0"/>
              <a:t>     dominant telecoms operators/service</a:t>
            </a:r>
          </a:p>
          <a:p>
            <a:pPr marL="36576" indent="0" algn="just">
              <a:buNone/>
            </a:pPr>
            <a:r>
              <a:rPr lang="en-US" b="1" dirty="0"/>
              <a:t> </a:t>
            </a:r>
            <a:r>
              <a:rPr lang="en-US" b="1" dirty="0" smtClean="0"/>
              <a:t>    providers - clear rules for identifying or</a:t>
            </a:r>
          </a:p>
          <a:p>
            <a:pPr marL="36576" indent="0" algn="just">
              <a:buNone/>
            </a:pPr>
            <a:r>
              <a:rPr lang="en-US" b="1" dirty="0"/>
              <a:t> </a:t>
            </a:r>
            <a:r>
              <a:rPr lang="en-US" b="1" dirty="0" smtClean="0"/>
              <a:t>    penalizing anti-competitive </a:t>
            </a:r>
            <a:r>
              <a:rPr lang="en-US" b="1" dirty="0" err="1" smtClean="0"/>
              <a:t>behaviours</a:t>
            </a:r>
            <a:r>
              <a:rPr lang="en-US" b="1" dirty="0" smtClean="0"/>
              <a:t>.</a:t>
            </a:r>
          </a:p>
          <a:p>
            <a:pPr marL="36576" indent="0" algn="just">
              <a:buNone/>
            </a:pPr>
            <a:endParaRPr lang="en-US" dirty="0"/>
          </a:p>
          <a:p>
            <a:pPr marL="36576" indent="0" algn="just">
              <a:buNone/>
            </a:pPr>
            <a:r>
              <a:rPr lang="en-US" dirty="0" smtClean="0"/>
              <a:t>7.  Comprehensive and enforceable rules</a:t>
            </a:r>
          </a:p>
          <a:p>
            <a:pPr marL="36576" indent="0" algn="just">
              <a:buNone/>
            </a:pPr>
            <a:r>
              <a:rPr lang="en-US" dirty="0"/>
              <a:t> </a:t>
            </a:r>
            <a:r>
              <a:rPr lang="en-US" dirty="0" smtClean="0"/>
              <a:t>    for interconnection and access.</a:t>
            </a:r>
          </a:p>
          <a:p>
            <a:pPr marL="36576" indent="0" algn="just">
              <a:buNone/>
            </a:pPr>
            <a:endParaRPr lang="en-US" dirty="0"/>
          </a:p>
          <a:p>
            <a:pPr marL="36576" indent="0" algn="just">
              <a:buNone/>
            </a:pPr>
            <a:r>
              <a:rPr lang="en-US" dirty="0" smtClean="0">
                <a:effectLst>
                  <a:outerShdw blurRad="38100" dist="38100" dir="2700000" algn="tl">
                    <a:srgbClr val="000000">
                      <a:alpha val="43137"/>
                    </a:srgbClr>
                  </a:outerShdw>
                </a:effectLst>
              </a:rPr>
              <a:t>8.  </a:t>
            </a:r>
            <a:r>
              <a:rPr lang="en-US" b="1" dirty="0" smtClean="0">
                <a:effectLst>
                  <a:outerShdw blurRad="38100" dist="38100" dir="2700000" algn="tl">
                    <a:srgbClr val="000000">
                      <a:alpha val="43137"/>
                    </a:srgbClr>
                  </a:outerShdw>
                </a:effectLst>
              </a:rPr>
              <a:t>Prices will be set by the market place.</a:t>
            </a:r>
          </a:p>
          <a:p>
            <a:pPr marL="36576" indent="0" algn="just">
              <a:buNone/>
            </a:pPr>
            <a:r>
              <a:rPr lang="en-US" b="1" dirty="0"/>
              <a:t> </a:t>
            </a:r>
          </a:p>
        </p:txBody>
      </p:sp>
    </p:spTree>
    <p:extLst>
      <p:ext uri="{BB962C8B-B14F-4D97-AF65-F5344CB8AC3E}">
        <p14:creationId xmlns:p14="http://schemas.microsoft.com/office/powerpoint/2010/main" val="457195881"/>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3">
            <a:extLst>
              <a:ext uri="{BEBA8EAE-BF5A-486C-A8C5-ECC9F3942E4B}">
                <a14:imgProps xmlns:a14="http://schemas.microsoft.com/office/drawing/2010/main">
                  <a14:imgLayer r:embed="rId4">
                    <a14:imgEffect>
                      <a14:colorTemperature colorTemp="5875"/>
                    </a14:imgEffect>
                    <a14:imgEffect>
                      <a14:saturation sat="66000"/>
                    </a14:imgEffect>
                  </a14:imgLayer>
                </a14:imgProps>
              </a:ext>
            </a:extLst>
          </a:blip>
          <a:stretch>
            <a:fillRect/>
          </a:stretch>
        </p:blipFill>
        <p:spPr>
          <a:xfrm>
            <a:off x="2667000" y="2057400"/>
            <a:ext cx="3429000" cy="2819399"/>
          </a:xfrm>
          <a:prstGeom prst="rect">
            <a:avLst/>
          </a:prstGeom>
          <a:effectLst>
            <a:glow rad="228600">
              <a:schemeClr val="accent4">
                <a:satMod val="175000"/>
                <a:alpha val="40000"/>
              </a:schemeClr>
            </a:glow>
            <a:reflection blurRad="6350" stA="50000" endA="300" endPos="55500" dist="50800" dir="5400000" sy="-100000" algn="bl" rotWithShape="0"/>
          </a:effectLst>
          <a:scene3d>
            <a:camera prst="orthographicFront">
              <a:rot lat="21301143" lon="26213" rev="1498852"/>
            </a:camera>
            <a:lightRig rig="threePt" dir="t"/>
          </a:scene3d>
          <a:sp3d>
            <a:bevelT/>
          </a:sp3d>
        </p:spPr>
      </p:pic>
      <p:sp>
        <p:nvSpPr>
          <p:cNvPr id="2" name="Title 1"/>
          <p:cNvSpPr>
            <a:spLocks noGrp="1"/>
          </p:cNvSpPr>
          <p:nvPr>
            <p:ph type="title"/>
          </p:nvPr>
        </p:nvSpPr>
        <p:spPr>
          <a:xfrm>
            <a:off x="0" y="503238"/>
            <a:ext cx="9144000" cy="792162"/>
          </a:xfrm>
        </p:spPr>
        <p:txBody>
          <a:bodyPr>
            <a:noAutofit/>
          </a:bodyPr>
          <a:lstStyle/>
          <a:p>
            <a:pPr algn="ctr"/>
            <a:r>
              <a:rPr lang="en-US" sz="3200" b="1" dirty="0" smtClean="0">
                <a:solidFill>
                  <a:schemeClr val="tx1">
                    <a:lumMod val="75000"/>
                  </a:schemeClr>
                </a:solidFill>
                <a:latin typeface="Segoe Print" pitchFamily="2" charset="0"/>
              </a:rPr>
              <a:t>POSSIBLE IMPACTS OF THE</a:t>
            </a:r>
            <a:br>
              <a:rPr lang="en-US" sz="3200" b="1" dirty="0" smtClean="0">
                <a:solidFill>
                  <a:schemeClr val="tx1">
                    <a:lumMod val="75000"/>
                  </a:schemeClr>
                </a:solidFill>
                <a:latin typeface="Segoe Print" pitchFamily="2" charset="0"/>
              </a:rPr>
            </a:br>
            <a:r>
              <a:rPr lang="en-US" sz="3200" b="1" dirty="0" smtClean="0">
                <a:solidFill>
                  <a:schemeClr val="tx1">
                    <a:lumMod val="75000"/>
                  </a:schemeClr>
                </a:solidFill>
                <a:latin typeface="Segoe Print" pitchFamily="2" charset="0"/>
              </a:rPr>
              <a:t>NEW TELECOMS ACT</a:t>
            </a:r>
            <a:br>
              <a:rPr lang="en-US" sz="3200" b="1" dirty="0" smtClean="0">
                <a:solidFill>
                  <a:schemeClr val="tx1">
                    <a:lumMod val="75000"/>
                  </a:schemeClr>
                </a:solidFill>
                <a:latin typeface="Segoe Print" pitchFamily="2" charset="0"/>
              </a:rPr>
            </a:br>
            <a:endParaRPr lang="en-US" sz="3200" b="1"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295400"/>
            <a:ext cx="8229600" cy="5638800"/>
          </a:xfrm>
        </p:spPr>
        <p:txBody>
          <a:bodyPr>
            <a:normAutofit lnSpcReduction="10000"/>
          </a:bodyPr>
          <a:lstStyle/>
          <a:p>
            <a:pPr lvl="0" algn="just">
              <a:buClr>
                <a:schemeClr val="tx1"/>
              </a:buClr>
            </a:pPr>
            <a:r>
              <a:rPr lang="en-US" sz="3200" dirty="0" smtClean="0"/>
              <a:t>Fairer competition which will </a:t>
            </a:r>
            <a:r>
              <a:rPr lang="en-US" sz="3200" dirty="0"/>
              <a:t>lead to lower prices and better services for </a:t>
            </a:r>
            <a:r>
              <a:rPr lang="en-US" sz="3200" dirty="0" smtClean="0"/>
              <a:t>consumers</a:t>
            </a:r>
          </a:p>
          <a:p>
            <a:pPr lvl="0" algn="just">
              <a:buClr>
                <a:schemeClr val="tx1"/>
              </a:buClr>
            </a:pPr>
            <a:r>
              <a:rPr lang="en-US" sz="3200" dirty="0" smtClean="0"/>
              <a:t>Market Expansion</a:t>
            </a:r>
            <a:endParaRPr lang="en-US" sz="3200" dirty="0"/>
          </a:p>
          <a:p>
            <a:pPr lvl="0" algn="just">
              <a:buClr>
                <a:schemeClr val="tx1"/>
              </a:buClr>
            </a:pPr>
            <a:r>
              <a:rPr lang="en-US" sz="3200" dirty="0"/>
              <a:t>Guyanese will be able to </a:t>
            </a:r>
            <a:r>
              <a:rPr lang="en-US" sz="3200" dirty="0" smtClean="0"/>
              <a:t>access areas that were hitherto </a:t>
            </a:r>
            <a:r>
              <a:rPr lang="en-US" sz="3200" dirty="0" err="1" smtClean="0"/>
              <a:t>unserved</a:t>
            </a:r>
            <a:endParaRPr lang="en-US" sz="3200" dirty="0"/>
          </a:p>
          <a:p>
            <a:pPr lvl="0" algn="just">
              <a:buClr>
                <a:schemeClr val="tx1"/>
              </a:buClr>
            </a:pPr>
            <a:r>
              <a:rPr lang="en-US" sz="3200" dirty="0"/>
              <a:t>Investment in the sector </a:t>
            </a:r>
            <a:r>
              <a:rPr lang="en-US" sz="3200" dirty="0" smtClean="0"/>
              <a:t>should increase</a:t>
            </a:r>
            <a:endParaRPr lang="en-US" sz="3200" dirty="0"/>
          </a:p>
          <a:p>
            <a:pPr lvl="0" algn="just">
              <a:buClr>
                <a:schemeClr val="tx1"/>
              </a:buClr>
            </a:pPr>
            <a:r>
              <a:rPr lang="en-US" sz="3200" dirty="0"/>
              <a:t>The sector will employ more people and </a:t>
            </a:r>
            <a:r>
              <a:rPr lang="en-US" sz="3200" dirty="0" smtClean="0"/>
              <a:t>enhance Guyana’s </a:t>
            </a:r>
            <a:r>
              <a:rPr lang="en-US" sz="3200" dirty="0"/>
              <a:t>economic growth</a:t>
            </a:r>
          </a:p>
          <a:p>
            <a:pPr algn="just"/>
            <a:endParaRPr lang="en-US" sz="3200" dirty="0"/>
          </a:p>
          <a:p>
            <a:pPr algn="just"/>
            <a:endParaRPr lang="en-US" dirty="0"/>
          </a:p>
        </p:txBody>
      </p:sp>
    </p:spTree>
    <p:extLst>
      <p:ext uri="{BB962C8B-B14F-4D97-AF65-F5344CB8AC3E}">
        <p14:creationId xmlns:p14="http://schemas.microsoft.com/office/powerpoint/2010/main" val="4514355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50008"/>
          </a:xfrm>
        </p:spPr>
        <p:txBody>
          <a:bodyPr>
            <a:normAutofit fontScale="92500" lnSpcReduction="20000"/>
          </a:bodyPr>
          <a:lstStyle/>
          <a:p>
            <a:pPr marL="64008" indent="0" algn="ctr">
              <a:buNone/>
            </a:pPr>
            <a:endParaRPr lang="en-US" sz="10400" i="1" dirty="0" smtClean="0">
              <a:latin typeface="Segoe Script" pitchFamily="34" charset="0"/>
            </a:endParaRPr>
          </a:p>
          <a:p>
            <a:pPr marL="64008" indent="0" algn="ctr">
              <a:buNone/>
            </a:pPr>
            <a:r>
              <a:rPr lang="en-US" sz="10400" i="1" dirty="0" smtClean="0">
                <a:latin typeface="Segoe Script" pitchFamily="34" charset="0"/>
              </a:rPr>
              <a:t>Thank You</a:t>
            </a:r>
          </a:p>
          <a:p>
            <a:pPr marL="64008" indent="0" algn="ctr">
              <a:buNone/>
            </a:pPr>
            <a:endParaRPr lang="en-US" sz="10400" i="1" dirty="0" smtClean="0">
              <a:latin typeface="Segoe Script" pitchFamily="34" charset="0"/>
            </a:endParaRPr>
          </a:p>
          <a:p>
            <a:pPr marL="64008" indent="0" algn="ctr">
              <a:buNone/>
            </a:pPr>
            <a:r>
              <a:rPr lang="en-US" sz="10400" i="1" dirty="0" smtClean="0">
                <a:latin typeface="Segoe Script" pitchFamily="34" charset="0"/>
              </a:rPr>
              <a:t> </a:t>
            </a:r>
            <a:r>
              <a:rPr lang="en-US" sz="9600" dirty="0" smtClean="0">
                <a:latin typeface="Segoe Script" pitchFamily="34" charset="0"/>
              </a:rPr>
              <a:t>Questions??</a:t>
            </a:r>
            <a:endParaRPr lang="en-US" sz="9600" dirty="0">
              <a:latin typeface="Segoe Script" pitchFamily="34" charset="0"/>
            </a:endParaRPr>
          </a:p>
        </p:txBody>
      </p:sp>
      <p:sp>
        <p:nvSpPr>
          <p:cNvPr id="2" name="Rounded Rectangle 1"/>
          <p:cNvSpPr/>
          <p:nvPr/>
        </p:nvSpPr>
        <p:spPr>
          <a:xfrm>
            <a:off x="2362200" y="3276600"/>
            <a:ext cx="48006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1225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1"/>
            <a:ext cx="9144000" cy="990600"/>
          </a:xfrm>
        </p:spPr>
        <p:txBody>
          <a:bodyPr>
            <a:normAutofit fontScale="90000"/>
          </a:bodyPr>
          <a:lstStyle/>
          <a:p>
            <a:r>
              <a:rPr lang="en-US" b="1" dirty="0" smtClean="0">
                <a:solidFill>
                  <a:schemeClr val="tx1">
                    <a:lumMod val="75000"/>
                  </a:schemeClr>
                </a:solidFill>
                <a:latin typeface="Segoe Script" pitchFamily="34" charset="0"/>
              </a:rPr>
              <a:t>WHAT IS INTERCONNECTION?</a:t>
            </a:r>
            <a:endParaRPr lang="en-US" b="1" dirty="0">
              <a:solidFill>
                <a:schemeClr val="tx1">
                  <a:lumMod val="75000"/>
                </a:schemeClr>
              </a:solidFill>
              <a:latin typeface="Segoe Script" pitchFamily="34" charset="0"/>
            </a:endParaRPr>
          </a:p>
        </p:txBody>
      </p:sp>
      <p:sp>
        <p:nvSpPr>
          <p:cNvPr id="3" name="Subtitle 2"/>
          <p:cNvSpPr>
            <a:spLocks noGrp="1"/>
          </p:cNvSpPr>
          <p:nvPr>
            <p:ph type="subTitle" idx="1"/>
          </p:nvPr>
        </p:nvSpPr>
        <p:spPr>
          <a:xfrm>
            <a:off x="685800" y="1600200"/>
            <a:ext cx="7772400" cy="4876800"/>
          </a:xfrm>
        </p:spPr>
        <p:txBody>
          <a:bodyPr>
            <a:normAutofit/>
          </a:bodyPr>
          <a:lstStyle/>
          <a:p>
            <a:pPr algn="just"/>
            <a:r>
              <a:rPr lang="en-US" sz="3250" dirty="0">
                <a:solidFill>
                  <a:schemeClr val="tx1"/>
                </a:solidFill>
                <a:latin typeface="Arial Rounded MT Bold" pitchFamily="34" charset="0"/>
              </a:rPr>
              <a:t>“Linking with suppliers, providing public telecommunications transport networks or services in order to allow the users of one supplier to communicate with users of another supplier and to access services provided by another </a:t>
            </a:r>
            <a:r>
              <a:rPr lang="en-US" sz="3250" dirty="0" smtClean="0">
                <a:solidFill>
                  <a:schemeClr val="tx1"/>
                </a:solidFill>
                <a:latin typeface="Arial Rounded MT Bold" pitchFamily="34" charset="0"/>
              </a:rPr>
              <a:t>supplier…”</a:t>
            </a:r>
            <a:endParaRPr lang="en-US" sz="3250" dirty="0">
              <a:solidFill>
                <a:schemeClr val="tx1"/>
              </a:solidFill>
              <a:latin typeface="Arial Rounded MT Bold" pitchFamily="34" charset="0"/>
            </a:endParaRPr>
          </a:p>
          <a:p>
            <a:pPr algn="r"/>
            <a:endParaRPr lang="en-US" sz="1800" i="1" dirty="0" smtClean="0">
              <a:solidFill>
                <a:schemeClr val="tx1"/>
              </a:solidFill>
              <a:latin typeface="Arial Rounded MT Bold" pitchFamily="34" charset="0"/>
            </a:endParaRPr>
          </a:p>
          <a:p>
            <a:pPr algn="r"/>
            <a:endParaRPr lang="en-US" sz="1800" i="1" dirty="0">
              <a:solidFill>
                <a:schemeClr val="tx1"/>
              </a:solidFill>
              <a:latin typeface="Arial Rounded MT Bold" pitchFamily="34" charset="0"/>
            </a:endParaRPr>
          </a:p>
          <a:p>
            <a:pPr algn="r"/>
            <a:r>
              <a:rPr lang="en-US" sz="1800" i="1" dirty="0" smtClean="0">
                <a:solidFill>
                  <a:schemeClr val="tx1"/>
                </a:solidFill>
                <a:latin typeface="Arial Rounded MT Bold" pitchFamily="34" charset="0"/>
              </a:rPr>
              <a:t>(</a:t>
            </a:r>
            <a:r>
              <a:rPr lang="en-US" sz="1800" i="1" dirty="0">
                <a:solidFill>
                  <a:schemeClr val="tx1"/>
                </a:solidFill>
                <a:latin typeface="Arial Rounded MT Bold" pitchFamily="34" charset="0"/>
              </a:rPr>
              <a:t>Reference:- World Trade Organization) </a:t>
            </a:r>
            <a:endParaRPr lang="en-US" dirty="0">
              <a:solidFill>
                <a:schemeClr val="tx1"/>
              </a:solidFill>
              <a:latin typeface="Arial Rounded MT Bold" pitchFamily="34" charset="0"/>
            </a:endParaRPr>
          </a:p>
        </p:txBody>
      </p:sp>
    </p:spTree>
    <p:extLst>
      <p:ext uri="{BB962C8B-B14F-4D97-AF65-F5344CB8AC3E}">
        <p14:creationId xmlns:p14="http://schemas.microsoft.com/office/powerpoint/2010/main" val="3119698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66255"/>
            <a:ext cx="7924800" cy="824345"/>
          </a:xfrm>
        </p:spPr>
        <p:txBody>
          <a:bodyPr>
            <a:normAutofit/>
          </a:bodyPr>
          <a:lstStyle/>
          <a:p>
            <a:pPr algn="ctr"/>
            <a:r>
              <a:rPr lang="en-US" sz="4000" b="1" dirty="0" smtClean="0">
                <a:solidFill>
                  <a:schemeClr val="tx1">
                    <a:lumMod val="75000"/>
                  </a:schemeClr>
                </a:solidFill>
                <a:latin typeface="Segoe Script" pitchFamily="34" charset="0"/>
              </a:rPr>
              <a:t>WHY INTERCONNECT?</a:t>
            </a:r>
            <a:endParaRPr lang="en-US" sz="4000" b="1" dirty="0">
              <a:solidFill>
                <a:schemeClr val="tx1">
                  <a:lumMod val="75000"/>
                </a:schemeClr>
              </a:solidFill>
              <a:latin typeface="Segoe Script" pitchFamily="34" charset="0"/>
            </a:endParaRPr>
          </a:p>
        </p:txBody>
      </p:sp>
      <p:sp>
        <p:nvSpPr>
          <p:cNvPr id="3" name="Content Placeholder 2"/>
          <p:cNvSpPr>
            <a:spLocks noGrp="1"/>
          </p:cNvSpPr>
          <p:nvPr>
            <p:ph idx="1"/>
          </p:nvPr>
        </p:nvSpPr>
        <p:spPr>
          <a:xfrm>
            <a:off x="533400" y="762000"/>
            <a:ext cx="8305800" cy="5638800"/>
          </a:xfrm>
        </p:spPr>
        <p:txBody>
          <a:bodyPr>
            <a:normAutofit fontScale="92500"/>
          </a:bodyPr>
          <a:lstStyle/>
          <a:p>
            <a:pPr lvl="0" algn="just"/>
            <a:r>
              <a:rPr lang="en-US" sz="3000" dirty="0"/>
              <a:t>Interconnection increases the value of a network to its subscribers’ by increasing the number of people they can call and the range of ICT services they can </a:t>
            </a:r>
            <a:r>
              <a:rPr lang="en-US" sz="3000" dirty="0" smtClean="0"/>
              <a:t>access. </a:t>
            </a:r>
          </a:p>
          <a:p>
            <a:pPr marL="0" lvl="0" indent="0" algn="just">
              <a:buNone/>
            </a:pPr>
            <a:r>
              <a:rPr lang="en-US" sz="3000" dirty="0"/>
              <a:t> </a:t>
            </a:r>
          </a:p>
          <a:p>
            <a:pPr lvl="0" algn="just"/>
            <a:r>
              <a:rPr lang="en-US" sz="3000" dirty="0"/>
              <a:t>Interconnection increases the value of telecommunications services, or the range of services operators can provide, thereby increasing profitability. </a:t>
            </a:r>
            <a:endParaRPr lang="en-US" sz="3000" dirty="0" smtClean="0"/>
          </a:p>
          <a:p>
            <a:pPr lvl="0" algn="just"/>
            <a:endParaRPr lang="en-US" sz="3000" dirty="0"/>
          </a:p>
          <a:p>
            <a:pPr lvl="0" algn="just"/>
            <a:r>
              <a:rPr lang="en-US" sz="3000" dirty="0" smtClean="0"/>
              <a:t>Allows for expansion </a:t>
            </a:r>
            <a:r>
              <a:rPr lang="en-US" sz="3000" dirty="0"/>
              <a:t>or </a:t>
            </a:r>
            <a:r>
              <a:rPr lang="en-US" sz="3000" dirty="0" smtClean="0"/>
              <a:t>improvement in </a:t>
            </a:r>
            <a:r>
              <a:rPr lang="en-US" sz="3000" dirty="0"/>
              <a:t>services that are valuable to </a:t>
            </a:r>
            <a:r>
              <a:rPr lang="en-US" sz="3000" dirty="0" smtClean="0"/>
              <a:t>customers.</a:t>
            </a:r>
            <a:endParaRPr lang="en-US" sz="3000" dirty="0"/>
          </a:p>
          <a:p>
            <a:endParaRPr lang="en-US" dirty="0"/>
          </a:p>
        </p:txBody>
      </p:sp>
    </p:spTree>
    <p:extLst>
      <p:ext uri="{BB962C8B-B14F-4D97-AF65-F5344CB8AC3E}">
        <p14:creationId xmlns:p14="http://schemas.microsoft.com/office/powerpoint/2010/main" val="3954964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rotWithShape="1">
          <a:blip r:embed="rId3">
            <a:extLst>
              <a:ext uri="{BEBA8EAE-BF5A-486C-A8C5-ECC9F3942E4B}">
                <a14:imgProps xmlns:a14="http://schemas.microsoft.com/office/drawing/2010/main">
                  <a14:imgLayer r:embed="rId4">
                    <a14:imgEffect>
                      <a14:sharpenSoften amount="-50000"/>
                    </a14:imgEffect>
                    <a14:imgEffect>
                      <a14:saturation sat="33000"/>
                    </a14:imgEffect>
                  </a14:imgLayer>
                </a14:imgProps>
              </a:ext>
            </a:extLst>
          </a:blip>
          <a:srcRect l="10317" t="10811" r="10303" b="26166"/>
          <a:stretch/>
        </p:blipFill>
        <p:spPr bwMode="auto">
          <a:xfrm>
            <a:off x="685800" y="2438400"/>
            <a:ext cx="1828800" cy="1524000"/>
          </a:xfrm>
          <a:prstGeom prst="rect">
            <a:avLst/>
          </a:prstGeom>
          <a:solidFill>
            <a:schemeClr val="tx1"/>
          </a:solidFill>
          <a:ln>
            <a:noFill/>
          </a:ln>
          <a:effectLst>
            <a:glow rad="228600">
              <a:srgbClr val="0070C0">
                <a:alpha val="40000"/>
              </a:srgbClr>
            </a:glow>
          </a:effectLst>
          <a:scene3d>
            <a:camera prst="isometricOffAxis1Top">
              <a:rot lat="19270464" lon="19810669" rev="1769257"/>
            </a:camera>
            <a:lightRig rig="threePt" dir="t"/>
          </a:scene3d>
          <a:sp3d prstMaterial="matte">
            <a:bevelT/>
            <a:bevelB/>
          </a:sp3d>
          <a:extLst>
            <a:ext uri="{53640926-AAD7-44D8-BBD7-CCE9431645EC}">
              <a14:shadowObscured xmlns:a14="http://schemas.microsoft.com/office/drawing/2010/main"/>
            </a:ext>
          </a:extLst>
        </p:spPr>
      </p:pic>
      <p:sp>
        <p:nvSpPr>
          <p:cNvPr id="2" name="Title 1"/>
          <p:cNvSpPr>
            <a:spLocks noGrp="1"/>
          </p:cNvSpPr>
          <p:nvPr>
            <p:ph type="title"/>
          </p:nvPr>
        </p:nvSpPr>
        <p:spPr>
          <a:xfrm>
            <a:off x="0" y="152400"/>
            <a:ext cx="9144000" cy="1371600"/>
          </a:xfrm>
        </p:spPr>
        <p:txBody>
          <a:bodyPr>
            <a:normAutofit/>
          </a:bodyPr>
          <a:lstStyle/>
          <a:p>
            <a:pPr algn="ctr"/>
            <a:r>
              <a:rPr lang="en-US" sz="4000" b="1" dirty="0" smtClean="0">
                <a:solidFill>
                  <a:schemeClr val="tx1">
                    <a:lumMod val="75000"/>
                  </a:schemeClr>
                </a:solidFill>
                <a:latin typeface="Segoe Print" pitchFamily="2" charset="0"/>
              </a:rPr>
              <a:t>WHY REGULATE INTERCONNECTION?</a:t>
            </a:r>
            <a:endParaRPr lang="en-US" sz="4000" b="1"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698592"/>
            <a:ext cx="8229600" cy="4930808"/>
          </a:xfrm>
        </p:spPr>
        <p:txBody>
          <a:bodyPr>
            <a:normAutofit/>
          </a:bodyPr>
          <a:lstStyle/>
          <a:p>
            <a:pPr marL="0" indent="0">
              <a:buNone/>
            </a:pPr>
            <a:r>
              <a:rPr lang="en-US" dirty="0" smtClean="0"/>
              <a:t>1.  To </a:t>
            </a:r>
            <a:r>
              <a:rPr lang="en-US" dirty="0"/>
              <a:t>protect competition</a:t>
            </a:r>
          </a:p>
          <a:p>
            <a:pPr lvl="2">
              <a:buClr>
                <a:schemeClr val="tx1"/>
              </a:buClr>
              <a:buFont typeface="Wingdings" pitchFamily="2" charset="2"/>
              <a:buChar char="§"/>
            </a:pPr>
            <a:r>
              <a:rPr lang="en-US" sz="2800" dirty="0"/>
              <a:t>Safeguard against anti-competitive conduct</a:t>
            </a:r>
          </a:p>
          <a:p>
            <a:pPr lvl="2">
              <a:buClr>
                <a:schemeClr val="tx1"/>
              </a:buClr>
              <a:buFont typeface="Wingdings" pitchFamily="2" charset="2"/>
              <a:buChar char="§"/>
            </a:pPr>
            <a:r>
              <a:rPr lang="en-US" sz="2800" dirty="0"/>
              <a:t>Safeguard against emergence of market structure  not conducive to effective competition</a:t>
            </a:r>
          </a:p>
          <a:p>
            <a:pPr marL="0" indent="0">
              <a:buNone/>
            </a:pPr>
            <a:r>
              <a:rPr lang="en-US" dirty="0" smtClean="0"/>
              <a:t>2.  To </a:t>
            </a:r>
            <a:r>
              <a:rPr lang="en-US" dirty="0"/>
              <a:t>achieve some social objective</a:t>
            </a:r>
          </a:p>
          <a:p>
            <a:pPr lvl="2">
              <a:buFont typeface="Wingdings" pitchFamily="2" charset="2"/>
              <a:buChar char="§"/>
            </a:pPr>
            <a:r>
              <a:rPr lang="en-US" sz="2800" dirty="0"/>
              <a:t>Universal service not achievable through market forces alone</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792470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BEBA8EAE-BF5A-486C-A8C5-ECC9F3942E4B}">
                <a14:imgProps xmlns:a14="http://schemas.microsoft.com/office/drawing/2010/main">
                  <a14:imgLayer r:embed="rId4">
                    <a14:imgEffect>
                      <a14:saturation sat="33000"/>
                    </a14:imgEffect>
                  </a14:imgLayer>
                </a14:imgProps>
              </a:ext>
            </a:extLst>
          </a:blip>
          <a:srcRect l="10317" t="10811" r="10303" b="26166"/>
          <a:stretch/>
        </p:blipFill>
        <p:spPr bwMode="auto">
          <a:xfrm>
            <a:off x="609601" y="2621280"/>
            <a:ext cx="1600199" cy="1264920"/>
          </a:xfrm>
          <a:prstGeom prst="rect">
            <a:avLst/>
          </a:prstGeom>
          <a:solidFill>
            <a:schemeClr val="tx1"/>
          </a:solidFill>
          <a:ln>
            <a:noFill/>
          </a:ln>
          <a:effectLst>
            <a:glow rad="228600">
              <a:srgbClr val="0070C0">
                <a:alpha val="40000"/>
              </a:srgbClr>
            </a:glow>
          </a:effectLst>
          <a:scene3d>
            <a:camera prst="isometricOffAxis1Top">
              <a:rot lat="19270464" lon="19810669" rev="1769257"/>
            </a:camera>
            <a:lightRig rig="threePt" dir="t"/>
          </a:scene3d>
          <a:sp3d prstMaterial="matte">
            <a:bevelT/>
            <a:bevelB/>
          </a:sp3d>
          <a:extLst>
            <a:ext uri="{53640926-AAD7-44D8-BBD7-CCE9431645EC}">
              <a14:shadowObscured xmlns:a14="http://schemas.microsoft.com/office/drawing/2010/main"/>
            </a:ext>
          </a:extLst>
        </p:spPr>
      </p:pic>
      <p:sp>
        <p:nvSpPr>
          <p:cNvPr id="2" name="Title 1"/>
          <p:cNvSpPr>
            <a:spLocks noGrp="1"/>
          </p:cNvSpPr>
          <p:nvPr>
            <p:ph type="title"/>
          </p:nvPr>
        </p:nvSpPr>
        <p:spPr>
          <a:xfrm>
            <a:off x="13855" y="152400"/>
            <a:ext cx="9144000" cy="1399032"/>
          </a:xfrm>
        </p:spPr>
        <p:txBody>
          <a:bodyPr>
            <a:normAutofit/>
          </a:bodyPr>
          <a:lstStyle/>
          <a:p>
            <a:pPr algn="ctr"/>
            <a:r>
              <a:rPr lang="en-US" sz="4000" b="1" dirty="0" smtClean="0">
                <a:solidFill>
                  <a:schemeClr val="tx1">
                    <a:lumMod val="75000"/>
                  </a:schemeClr>
                </a:solidFill>
                <a:latin typeface="Segoe Print" pitchFamily="2" charset="0"/>
              </a:rPr>
              <a:t>WHY REGULATE INTERCONNECTION? </a:t>
            </a:r>
            <a:endParaRPr lang="en-US" sz="4000" b="1"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pPr marL="0" lvl="0" indent="0">
              <a:buNone/>
            </a:pPr>
            <a:r>
              <a:rPr lang="en-US" dirty="0" smtClean="0"/>
              <a:t>3. To </a:t>
            </a:r>
            <a:r>
              <a:rPr lang="en-US" dirty="0"/>
              <a:t>manage scare resources</a:t>
            </a:r>
          </a:p>
          <a:p>
            <a:pPr lvl="2">
              <a:buClr>
                <a:schemeClr val="tx1"/>
              </a:buClr>
              <a:buFont typeface="Wingdings" pitchFamily="2" charset="2"/>
              <a:buChar char="§"/>
            </a:pPr>
            <a:r>
              <a:rPr lang="en-US" sz="2800" dirty="0" smtClean="0"/>
              <a:t>Radio spectrum</a:t>
            </a:r>
          </a:p>
          <a:p>
            <a:pPr lvl="2">
              <a:buClr>
                <a:schemeClr val="tx1"/>
              </a:buClr>
              <a:buFont typeface="Wingdings" pitchFamily="2" charset="2"/>
              <a:buChar char="§"/>
            </a:pPr>
            <a:r>
              <a:rPr lang="en-US" sz="2800" dirty="0" smtClean="0"/>
              <a:t>Telecommunications numbers</a:t>
            </a:r>
          </a:p>
          <a:p>
            <a:pPr marL="877824" lvl="2" indent="0">
              <a:buClr>
                <a:schemeClr val="tx1"/>
              </a:buClr>
              <a:buNone/>
            </a:pPr>
            <a:endParaRPr lang="en-US" sz="2800" dirty="0" smtClean="0"/>
          </a:p>
          <a:p>
            <a:pPr marL="0" lvl="0" indent="0" algn="just">
              <a:spcBef>
                <a:spcPts val="0"/>
              </a:spcBef>
              <a:buNone/>
            </a:pPr>
            <a:r>
              <a:rPr lang="en-US" dirty="0" smtClean="0"/>
              <a:t>4. To </a:t>
            </a:r>
            <a:r>
              <a:rPr lang="en-US" dirty="0"/>
              <a:t>ensure compatibility </a:t>
            </a:r>
            <a:r>
              <a:rPr lang="en-US" dirty="0" smtClean="0"/>
              <a:t>and</a:t>
            </a:r>
          </a:p>
          <a:p>
            <a:pPr marL="0" lvl="0" indent="0" algn="just">
              <a:spcBef>
                <a:spcPts val="0"/>
              </a:spcBef>
              <a:buNone/>
            </a:pPr>
            <a:r>
              <a:rPr lang="en-US" dirty="0" smtClean="0"/>
              <a:t>    interoperability between</a:t>
            </a:r>
          </a:p>
          <a:p>
            <a:pPr marL="0" lvl="0" indent="0" algn="just">
              <a:spcBef>
                <a:spcPts val="0"/>
              </a:spcBef>
              <a:buNone/>
            </a:pPr>
            <a:r>
              <a:rPr lang="en-US" dirty="0"/>
              <a:t> </a:t>
            </a:r>
            <a:r>
              <a:rPr lang="en-US" dirty="0" smtClean="0"/>
              <a:t>   </a:t>
            </a:r>
            <a:r>
              <a:rPr lang="en-US" dirty="0"/>
              <a:t>telecommunications systems </a:t>
            </a:r>
            <a:r>
              <a:rPr lang="en-US" dirty="0" smtClean="0"/>
              <a:t>and to</a:t>
            </a:r>
          </a:p>
          <a:p>
            <a:pPr marL="0" lvl="0" indent="0" algn="just">
              <a:spcBef>
                <a:spcPts val="0"/>
              </a:spcBef>
              <a:buNone/>
            </a:pPr>
            <a:r>
              <a:rPr lang="en-US" dirty="0"/>
              <a:t> </a:t>
            </a:r>
            <a:r>
              <a:rPr lang="en-US" dirty="0" smtClean="0"/>
              <a:t>   avoid </a:t>
            </a:r>
            <a:r>
              <a:rPr lang="en-US" dirty="0"/>
              <a:t>interference and safety </a:t>
            </a:r>
            <a:r>
              <a:rPr lang="en-US" dirty="0" smtClean="0"/>
              <a:t>hazard</a:t>
            </a:r>
          </a:p>
          <a:p>
            <a:pPr marL="0" lvl="0" indent="0" algn="just">
              <a:spcBef>
                <a:spcPts val="0"/>
              </a:spcBef>
              <a:buNone/>
            </a:pPr>
            <a:endParaRPr lang="en-US" dirty="0" smtClean="0"/>
          </a:p>
          <a:p>
            <a:pPr marL="0" lvl="0" indent="0" algn="just">
              <a:spcBef>
                <a:spcPts val="0"/>
              </a:spcBef>
              <a:buNone/>
            </a:pPr>
            <a:r>
              <a:rPr lang="en-US" dirty="0" smtClean="0"/>
              <a:t>5. Each operator holds a monopoly for</a:t>
            </a:r>
          </a:p>
          <a:p>
            <a:pPr marL="0" lvl="0" indent="0" algn="just">
              <a:spcBef>
                <a:spcPts val="0"/>
              </a:spcBef>
              <a:buNone/>
            </a:pPr>
            <a:r>
              <a:rPr lang="en-US" dirty="0"/>
              <a:t> </a:t>
            </a:r>
            <a:r>
              <a:rPr lang="en-US" dirty="0" smtClean="0"/>
              <a:t>   termination on its network.</a:t>
            </a:r>
            <a:endParaRPr lang="en-US" dirty="0"/>
          </a:p>
          <a:p>
            <a:pPr marL="877824" lvl="2" indent="0">
              <a:buNone/>
            </a:pPr>
            <a:endParaRPr lang="en-US" sz="2600" dirty="0" smtClean="0"/>
          </a:p>
          <a:p>
            <a:pPr lvl="2">
              <a:buFont typeface="Wingdings" pitchFamily="2" charset="2"/>
              <a:buChar char="§"/>
            </a:pPr>
            <a:endParaRPr lang="en-US" sz="2000" dirty="0"/>
          </a:p>
        </p:txBody>
      </p:sp>
    </p:spTree>
    <p:extLst>
      <p:ext uri="{BB962C8B-B14F-4D97-AF65-F5344CB8AC3E}">
        <p14:creationId xmlns:p14="http://schemas.microsoft.com/office/powerpoint/2010/main" val="2208071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BEBA8EAE-BF5A-486C-A8C5-ECC9F3942E4B}">
                <a14:imgProps xmlns:a14="http://schemas.microsoft.com/office/drawing/2010/main">
                  <a14:imgLayer r:embed="rId4">
                    <a14:imgEffect>
                      <a14:sharpenSoften amount="-50000"/>
                    </a14:imgEffect>
                    <a14:imgEffect>
                      <a14:saturation sat="33000"/>
                    </a14:imgEffect>
                  </a14:imgLayer>
                </a14:imgProps>
              </a:ext>
            </a:extLst>
          </a:blip>
          <a:srcRect l="10317" t="10811" r="10303" b="26166"/>
          <a:stretch/>
        </p:blipFill>
        <p:spPr bwMode="auto">
          <a:xfrm>
            <a:off x="6781800" y="3200400"/>
            <a:ext cx="1752600" cy="1447800"/>
          </a:xfrm>
          <a:prstGeom prst="rect">
            <a:avLst/>
          </a:prstGeom>
          <a:solidFill>
            <a:schemeClr val="tx1"/>
          </a:solidFill>
          <a:ln>
            <a:noFill/>
          </a:ln>
          <a:effectLst>
            <a:glow rad="228600">
              <a:srgbClr val="0070C0">
                <a:alpha val="40000"/>
              </a:srgbClr>
            </a:glow>
          </a:effectLst>
          <a:scene3d>
            <a:camera prst="isometricOffAxis1Top">
              <a:rot lat="19270464" lon="19810669" rev="1769257"/>
            </a:camera>
            <a:lightRig rig="threePt" dir="t"/>
          </a:scene3d>
          <a:sp3d prstMaterial="matte">
            <a:bevelT/>
            <a:bevelB/>
          </a:sp3d>
          <a:extLst>
            <a:ext uri="{53640926-AAD7-44D8-BBD7-CCE9431645EC}">
              <a14:shadowObscured xmlns:a14="http://schemas.microsoft.com/office/drawing/2010/main"/>
            </a:ext>
          </a:extLst>
        </p:spPr>
      </p:pic>
      <p:sp>
        <p:nvSpPr>
          <p:cNvPr id="2" name="Title 1"/>
          <p:cNvSpPr>
            <a:spLocks noGrp="1"/>
          </p:cNvSpPr>
          <p:nvPr>
            <p:ph type="title"/>
          </p:nvPr>
        </p:nvSpPr>
        <p:spPr>
          <a:xfrm>
            <a:off x="0" y="13855"/>
            <a:ext cx="9144000" cy="1143000"/>
          </a:xfrm>
        </p:spPr>
        <p:txBody>
          <a:bodyPr>
            <a:noAutofit/>
          </a:bodyPr>
          <a:lstStyle/>
          <a:p>
            <a:pPr algn="ctr"/>
            <a:r>
              <a:rPr lang="en-US" sz="4000" b="1" dirty="0" smtClean="0">
                <a:solidFill>
                  <a:schemeClr val="tx1">
                    <a:lumMod val="75000"/>
                  </a:schemeClr>
                </a:solidFill>
                <a:latin typeface="Segoe Print" pitchFamily="2" charset="0"/>
              </a:rPr>
              <a:t>WHY REGULATE INTERCONNECTION?</a:t>
            </a:r>
            <a:endParaRPr lang="en-US" sz="4000" b="1"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228600" y="1219200"/>
            <a:ext cx="8686800" cy="5638800"/>
          </a:xfrm>
        </p:spPr>
        <p:txBody>
          <a:bodyPr>
            <a:normAutofit fontScale="62500" lnSpcReduction="20000"/>
          </a:bodyPr>
          <a:lstStyle/>
          <a:p>
            <a:pPr marL="64008" lvl="0" indent="0" algn="just">
              <a:buNone/>
            </a:pPr>
            <a:endParaRPr lang="en-US" sz="4600" dirty="0" smtClean="0"/>
          </a:p>
          <a:p>
            <a:pPr marL="64008" lvl="0" indent="0" algn="just">
              <a:buNone/>
            </a:pPr>
            <a:r>
              <a:rPr lang="en-US" sz="4600" dirty="0" smtClean="0"/>
              <a:t>In </a:t>
            </a:r>
            <a:r>
              <a:rPr lang="en-US" sz="4600" dirty="0"/>
              <a:t>some circumstances telecommunications operators </a:t>
            </a:r>
            <a:r>
              <a:rPr lang="en-US" sz="4600" dirty="0" smtClean="0"/>
              <a:t>will  </a:t>
            </a:r>
            <a:r>
              <a:rPr lang="en-US" sz="4600" dirty="0"/>
              <a:t>interconnect voluntarily. </a:t>
            </a:r>
            <a:endParaRPr lang="en-US" sz="4600" dirty="0" smtClean="0"/>
          </a:p>
          <a:p>
            <a:pPr marL="64008" lvl="0" indent="0" algn="just">
              <a:buNone/>
            </a:pPr>
            <a:r>
              <a:rPr lang="en-US" sz="4600" dirty="0" smtClean="0"/>
              <a:t>However</a:t>
            </a:r>
            <a:r>
              <a:rPr lang="en-US" sz="4600" dirty="0"/>
              <a:t>, sometimes incumbent operators will have little incentive to allow access to their network, and may seek to limit competition and preserve its market power by</a:t>
            </a:r>
            <a:r>
              <a:rPr lang="en-US" dirty="0"/>
              <a:t>:</a:t>
            </a:r>
          </a:p>
          <a:p>
            <a:pPr marL="0" indent="0" algn="just">
              <a:buNone/>
            </a:pPr>
            <a:endParaRPr lang="en-US" dirty="0"/>
          </a:p>
          <a:p>
            <a:pPr lvl="1" algn="just">
              <a:buClr>
                <a:schemeClr val="tx1"/>
              </a:buClr>
              <a:buFont typeface="Wingdings" pitchFamily="2" charset="2"/>
              <a:buChar char="§"/>
            </a:pPr>
            <a:r>
              <a:rPr lang="en-US" sz="3800" dirty="0"/>
              <a:t>Refusing to interconnect</a:t>
            </a:r>
          </a:p>
          <a:p>
            <a:pPr lvl="1" algn="just">
              <a:buClr>
                <a:schemeClr val="tx1"/>
              </a:buClr>
              <a:buFont typeface="Wingdings" pitchFamily="2" charset="2"/>
              <a:buChar char="§"/>
            </a:pPr>
            <a:r>
              <a:rPr lang="en-US" sz="3800" dirty="0"/>
              <a:t>Offering interconnection at a price, or on other terms, that make it difficult for an efficient entrant to compete, or</a:t>
            </a:r>
          </a:p>
          <a:p>
            <a:pPr lvl="1" algn="just">
              <a:buClr>
                <a:schemeClr val="tx1"/>
              </a:buClr>
              <a:buFont typeface="Wingdings" pitchFamily="2" charset="2"/>
              <a:buChar char="§"/>
            </a:pPr>
            <a:r>
              <a:rPr lang="en-US" sz="3800" dirty="0"/>
              <a:t>Seeking to “sabotage” the entrant by providing a lower quality interconnection service to the entrant than the incumbent provides itself.</a:t>
            </a:r>
          </a:p>
          <a:p>
            <a:pPr marL="914400" lvl="2" indent="0">
              <a:buNone/>
            </a:pPr>
            <a:endParaRPr lang="en-US" sz="3400" dirty="0"/>
          </a:p>
          <a:p>
            <a:endParaRPr lang="en-US" dirty="0"/>
          </a:p>
        </p:txBody>
      </p:sp>
    </p:spTree>
    <p:extLst>
      <p:ext uri="{BB962C8B-B14F-4D97-AF65-F5344CB8AC3E}">
        <p14:creationId xmlns:p14="http://schemas.microsoft.com/office/powerpoint/2010/main" val="3281691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BEBA8EAE-BF5A-486C-A8C5-ECC9F3942E4B}">
                <a14:imgProps xmlns:a14="http://schemas.microsoft.com/office/drawing/2010/main">
                  <a14:imgLayer r:embed="rId4">
                    <a14:imgEffect>
                      <a14:sharpenSoften amount="25000"/>
                    </a14:imgEffect>
                    <a14:imgEffect>
                      <a14:saturation sat="300000"/>
                    </a14:imgEffect>
                    <a14:imgEffect>
                      <a14:brightnessContrast bright="-20000" contrast="40000"/>
                    </a14:imgEffect>
                  </a14:imgLayer>
                </a14:imgProps>
              </a:ext>
            </a:extLst>
          </a:blip>
          <a:srcRect l="58336" t="4223" r="501" b="32414"/>
          <a:stretch/>
        </p:blipFill>
        <p:spPr bwMode="auto">
          <a:xfrm>
            <a:off x="7062470" y="182880"/>
            <a:ext cx="1548130" cy="1645920"/>
          </a:xfrm>
          <a:prstGeom prst="rect">
            <a:avLst/>
          </a:prstGeom>
          <a:ln>
            <a:noFill/>
          </a:ln>
          <a:effectLst>
            <a:glow rad="228600">
              <a:schemeClr val="accent4">
                <a:satMod val="175000"/>
                <a:alpha val="40000"/>
              </a:schemeClr>
            </a:glow>
            <a:innerShdw blurRad="114300">
              <a:prstClr val="black"/>
            </a:innerShdw>
            <a:reflection blurRad="6350" stA="50000" endA="300" endPos="90000" dir="5400000" sy="-100000" algn="bl" rotWithShape="0"/>
            <a:softEdge rad="31750"/>
          </a:effectLst>
          <a:scene3d>
            <a:camera prst="isometricBottomDown">
              <a:rot lat="2037219" lon="19691834" rev="18478061"/>
            </a:camera>
            <a:lightRig rig="threePt" dir="t"/>
          </a:scene3d>
          <a:extLst>
            <a:ext uri="{53640926-AAD7-44D8-BBD7-CCE9431645EC}">
              <a14:shadowObscured xmlns:a14="http://schemas.microsoft.com/office/drawing/2010/main"/>
            </a:ext>
          </a:extLst>
        </p:spPr>
      </p:pic>
      <p:sp>
        <p:nvSpPr>
          <p:cNvPr id="2" name="Title 1"/>
          <p:cNvSpPr>
            <a:spLocks noGrp="1"/>
          </p:cNvSpPr>
          <p:nvPr>
            <p:ph type="title"/>
          </p:nvPr>
        </p:nvSpPr>
        <p:spPr>
          <a:xfrm>
            <a:off x="0" y="274638"/>
            <a:ext cx="9144000" cy="1143000"/>
          </a:xfrm>
        </p:spPr>
        <p:txBody>
          <a:bodyPr>
            <a:normAutofit fontScale="90000"/>
          </a:bodyPr>
          <a:lstStyle/>
          <a:p>
            <a:pPr algn="ctr"/>
            <a:r>
              <a:rPr lang="en-US" b="1" dirty="0" smtClean="0">
                <a:solidFill>
                  <a:schemeClr val="tx1">
                    <a:lumMod val="75000"/>
                  </a:schemeClr>
                </a:solidFill>
                <a:latin typeface="Segoe Print" pitchFamily="2" charset="0"/>
              </a:rPr>
              <a:t>WHAT IS A GOOD INTERCONNECTION REGIME?</a:t>
            </a:r>
            <a:endParaRPr lang="en-US" b="1" dirty="0">
              <a:solidFill>
                <a:schemeClr val="tx1">
                  <a:lumMod val="75000"/>
                </a:schemeClr>
              </a:solidFill>
              <a:latin typeface="Segoe Print" pitchFamily="2" charset="0"/>
            </a:endParaRPr>
          </a:p>
        </p:txBody>
      </p:sp>
      <p:sp>
        <p:nvSpPr>
          <p:cNvPr id="3" name="Content Placeholder 2"/>
          <p:cNvSpPr>
            <a:spLocks noGrp="1"/>
          </p:cNvSpPr>
          <p:nvPr>
            <p:ph idx="1"/>
          </p:nvPr>
        </p:nvSpPr>
        <p:spPr/>
        <p:txBody>
          <a:bodyPr>
            <a:normAutofit lnSpcReduction="10000"/>
          </a:bodyPr>
          <a:lstStyle/>
          <a:p>
            <a:pPr marL="0" indent="0">
              <a:buNone/>
            </a:pPr>
            <a:r>
              <a:rPr lang="en-GB" b="1" dirty="0"/>
              <a:t>What is an Interconnection Agreement?</a:t>
            </a:r>
            <a:endParaRPr lang="en-US" dirty="0"/>
          </a:p>
          <a:p>
            <a:pPr marL="0" indent="0">
              <a:buNone/>
            </a:pPr>
            <a:r>
              <a:rPr lang="en-GB" dirty="0"/>
              <a:t> </a:t>
            </a:r>
            <a:endParaRPr lang="en-US" dirty="0"/>
          </a:p>
          <a:p>
            <a:pPr marL="0" indent="0" algn="just">
              <a:buNone/>
            </a:pPr>
            <a:r>
              <a:rPr lang="en-GB" dirty="0"/>
              <a:t>“The commercial and technical arrangements under which service providers connect their equipment, networks and services to enable customers to have access to the customers, services and networks of other service providers.” </a:t>
            </a:r>
            <a:endParaRPr lang="en-US" dirty="0"/>
          </a:p>
          <a:p>
            <a:pPr marL="0" indent="0" algn="r">
              <a:buNone/>
            </a:pPr>
            <a:r>
              <a:rPr lang="en-GB" sz="1900" i="1" dirty="0"/>
              <a:t>(Reference:- International Telecommunications Union)</a:t>
            </a:r>
            <a:endParaRPr lang="en-US" sz="1900" dirty="0"/>
          </a:p>
          <a:p>
            <a:pPr marL="0" indent="0">
              <a:buNone/>
            </a:pPr>
            <a:r>
              <a:rPr lang="en-US" sz="1900" i="1" dirty="0"/>
              <a:t> </a:t>
            </a:r>
            <a:endParaRPr lang="en-US" sz="1900" dirty="0"/>
          </a:p>
          <a:p>
            <a:endParaRPr lang="en-US" dirty="0"/>
          </a:p>
        </p:txBody>
      </p:sp>
    </p:spTree>
    <p:extLst>
      <p:ext uri="{BB962C8B-B14F-4D97-AF65-F5344CB8AC3E}">
        <p14:creationId xmlns:p14="http://schemas.microsoft.com/office/powerpoint/2010/main" val="12325017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3">
            <a:extLst>
              <a:ext uri="{BEBA8EAE-BF5A-486C-A8C5-ECC9F3942E4B}">
                <a14:imgProps xmlns:a14="http://schemas.microsoft.com/office/drawing/2010/main">
                  <a14:imgLayer r:embed="rId4">
                    <a14:imgEffect>
                      <a14:sharpenSoften amount="25000"/>
                    </a14:imgEffect>
                    <a14:imgEffect>
                      <a14:saturation sat="300000"/>
                    </a14:imgEffect>
                    <a14:imgEffect>
                      <a14:brightnessContrast bright="-20000" contrast="40000"/>
                    </a14:imgEffect>
                  </a14:imgLayer>
                </a14:imgProps>
              </a:ext>
            </a:extLst>
          </a:blip>
          <a:srcRect l="58336" t="4223" r="501" b="32414"/>
          <a:stretch/>
        </p:blipFill>
        <p:spPr bwMode="auto">
          <a:xfrm>
            <a:off x="7138670" y="152400"/>
            <a:ext cx="1548130" cy="1645920"/>
          </a:xfrm>
          <a:prstGeom prst="rect">
            <a:avLst/>
          </a:prstGeom>
          <a:ln>
            <a:noFill/>
          </a:ln>
          <a:effectLst>
            <a:glow rad="228600">
              <a:schemeClr val="accent4">
                <a:satMod val="175000"/>
                <a:alpha val="40000"/>
              </a:schemeClr>
            </a:glow>
            <a:innerShdw blurRad="114300">
              <a:prstClr val="black"/>
            </a:innerShdw>
            <a:reflection blurRad="6350" stA="50000" endA="300" endPos="90000" dir="5400000" sy="-100000" algn="bl" rotWithShape="0"/>
            <a:softEdge rad="31750"/>
          </a:effectLst>
          <a:scene3d>
            <a:camera prst="isometricBottomDown">
              <a:rot lat="2037219" lon="19691834" rev="18478061"/>
            </a:camera>
            <a:lightRig rig="threePt" dir="t"/>
          </a:scene3d>
          <a:extLst>
            <a:ext uri="{53640926-AAD7-44D8-BBD7-CCE9431645EC}">
              <a14:shadowObscured xmlns:a14="http://schemas.microsoft.com/office/drawing/2010/main"/>
            </a:ext>
          </a:extLst>
        </p:spPr>
      </p:pic>
      <p:sp>
        <p:nvSpPr>
          <p:cNvPr id="2" name="Title 1"/>
          <p:cNvSpPr>
            <a:spLocks noGrp="1"/>
          </p:cNvSpPr>
          <p:nvPr>
            <p:ph type="title"/>
          </p:nvPr>
        </p:nvSpPr>
        <p:spPr>
          <a:xfrm>
            <a:off x="0" y="267494"/>
            <a:ext cx="9144000" cy="1399032"/>
          </a:xfrm>
        </p:spPr>
        <p:txBody>
          <a:bodyPr>
            <a:normAutofit/>
          </a:bodyPr>
          <a:lstStyle/>
          <a:p>
            <a:r>
              <a:rPr lang="en-US" sz="3100" b="1" dirty="0" smtClean="0">
                <a:solidFill>
                  <a:schemeClr val="tx1">
                    <a:lumMod val="75000"/>
                  </a:schemeClr>
                </a:solidFill>
                <a:latin typeface="Segoe Print" pitchFamily="2" charset="0"/>
              </a:rPr>
              <a:t>ISSUES THAT SHOULD BE DEALT WITH IN AN INTERCONNECTION AGREEMENT </a:t>
            </a:r>
            <a:endParaRPr lang="en-US" sz="3100" dirty="0">
              <a:solidFill>
                <a:schemeClr val="tx1">
                  <a:lumMod val="75000"/>
                </a:schemeClr>
              </a:solidFill>
              <a:latin typeface="Segoe Print" pitchFamily="2" charset="0"/>
            </a:endParaRPr>
          </a:p>
        </p:txBody>
      </p:sp>
      <p:sp>
        <p:nvSpPr>
          <p:cNvPr id="3" name="Content Placeholder 2"/>
          <p:cNvSpPr>
            <a:spLocks noGrp="1"/>
          </p:cNvSpPr>
          <p:nvPr>
            <p:ph idx="1"/>
          </p:nvPr>
        </p:nvSpPr>
        <p:spPr>
          <a:xfrm>
            <a:off x="457200" y="1828800"/>
            <a:ext cx="8229600" cy="4876800"/>
          </a:xfrm>
        </p:spPr>
        <p:txBody>
          <a:bodyPr>
            <a:normAutofit fontScale="92500" lnSpcReduction="10000"/>
          </a:bodyPr>
          <a:lstStyle/>
          <a:p>
            <a:pPr>
              <a:buClr>
                <a:schemeClr val="tx1"/>
              </a:buClr>
            </a:pPr>
            <a:r>
              <a:rPr lang="en-US" dirty="0" smtClean="0"/>
              <a:t>Prices </a:t>
            </a:r>
            <a:r>
              <a:rPr lang="en-US" dirty="0"/>
              <a:t>and adjustment of price over </a:t>
            </a:r>
            <a:r>
              <a:rPr lang="en-US" dirty="0" smtClean="0"/>
              <a:t>time</a:t>
            </a:r>
          </a:p>
          <a:p>
            <a:pPr>
              <a:buClr>
                <a:schemeClr val="tx1"/>
              </a:buClr>
            </a:pPr>
            <a:r>
              <a:rPr lang="en-US" dirty="0"/>
              <a:t>Points of interconnection </a:t>
            </a:r>
            <a:endParaRPr lang="en-US" dirty="0" smtClean="0"/>
          </a:p>
          <a:p>
            <a:pPr>
              <a:buClr>
                <a:schemeClr val="tx1"/>
              </a:buClr>
            </a:pPr>
            <a:r>
              <a:rPr lang="en-US" dirty="0"/>
              <a:t>Transport (conveyance) charges and traffic routing </a:t>
            </a:r>
            <a:endParaRPr lang="en-US" dirty="0" smtClean="0"/>
          </a:p>
          <a:p>
            <a:pPr>
              <a:buClr>
                <a:schemeClr val="tx1"/>
              </a:buClr>
            </a:pPr>
            <a:r>
              <a:rPr lang="en-US" u="sng" dirty="0"/>
              <a:t>Quality of service standards</a:t>
            </a:r>
          </a:p>
          <a:p>
            <a:pPr>
              <a:buClr>
                <a:schemeClr val="tx1"/>
              </a:buClr>
            </a:pPr>
            <a:r>
              <a:rPr lang="en-US" dirty="0"/>
              <a:t>Billing and collection </a:t>
            </a:r>
            <a:endParaRPr lang="en-US" dirty="0" smtClean="0"/>
          </a:p>
          <a:p>
            <a:pPr>
              <a:buClr>
                <a:schemeClr val="tx1"/>
              </a:buClr>
            </a:pPr>
            <a:r>
              <a:rPr lang="en-US" dirty="0" smtClean="0"/>
              <a:t>Traffic </a:t>
            </a:r>
            <a:r>
              <a:rPr lang="en-US" dirty="0"/>
              <a:t>measurement and settlement </a:t>
            </a:r>
            <a:endParaRPr lang="en-US" dirty="0" smtClean="0"/>
          </a:p>
          <a:p>
            <a:pPr>
              <a:buClr>
                <a:schemeClr val="tx1"/>
              </a:buClr>
            </a:pPr>
            <a:r>
              <a:rPr lang="en-US" u="sng" dirty="0"/>
              <a:t>Numbering resources</a:t>
            </a:r>
            <a:r>
              <a:rPr lang="en-US" dirty="0"/>
              <a:t> </a:t>
            </a:r>
            <a:endParaRPr lang="en-US" dirty="0" smtClean="0"/>
          </a:p>
          <a:p>
            <a:pPr>
              <a:buClr>
                <a:schemeClr val="tx1"/>
              </a:buClr>
            </a:pPr>
            <a:r>
              <a:rPr lang="en-US" u="sng" dirty="0"/>
              <a:t>Forecasting network needs </a:t>
            </a:r>
            <a:endParaRPr lang="en-US" u="sng" dirty="0" smtClean="0"/>
          </a:p>
          <a:p>
            <a:pPr>
              <a:buClr>
                <a:schemeClr val="tx1"/>
              </a:buClr>
            </a:pPr>
            <a:r>
              <a:rPr lang="en-US" u="sng" dirty="0"/>
              <a:t>Access to customer information </a:t>
            </a:r>
          </a:p>
        </p:txBody>
      </p:sp>
    </p:spTree>
    <p:extLst>
      <p:ext uri="{BB962C8B-B14F-4D97-AF65-F5344CB8AC3E}">
        <p14:creationId xmlns:p14="http://schemas.microsoft.com/office/powerpoint/2010/main" val="11179978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2035</TotalTime>
  <Words>1282</Words>
  <Application>Microsoft Office PowerPoint</Application>
  <PresentationFormat>On-screen Show (4:3)</PresentationFormat>
  <Paragraphs>169</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Verve</vt:lpstr>
      <vt:lpstr>INTERCONNECTION  REGULATION VS DEREGULATION  AND  CHALLENGES IN AN EMERGING  LIBERALIZED MARKET </vt:lpstr>
      <vt:lpstr>TOPICS: </vt:lpstr>
      <vt:lpstr>WHAT IS INTERCONNECTION?</vt:lpstr>
      <vt:lpstr>WHY INTERCONNECT?</vt:lpstr>
      <vt:lpstr>WHY REGULATE INTERCONNECTION?</vt:lpstr>
      <vt:lpstr>WHY REGULATE INTERCONNECTION? </vt:lpstr>
      <vt:lpstr>WHY REGULATE INTERCONNECTION?</vt:lpstr>
      <vt:lpstr>WHAT IS A GOOD INTERCONNECTION REGIME?</vt:lpstr>
      <vt:lpstr>ISSUES THAT SHOULD BE DEALT WITH IN AN INTERCONNECTION AGREEMENT </vt:lpstr>
      <vt:lpstr>APPROACHES TO INTERCONNECTION RATES REGULATION</vt:lpstr>
      <vt:lpstr>APPROACHES TO INTERCONNECTION RATES REGULATION</vt:lpstr>
      <vt:lpstr>APPROACHES TO INTERCONNECTION RATES REGULATION</vt:lpstr>
      <vt:lpstr>APPROACHES TO INTERCONNECTION RATES REGULATION</vt:lpstr>
      <vt:lpstr>APPROACHES TO INTERCONNECTION RATES REGULATION</vt:lpstr>
      <vt:lpstr>PowerPoint Presentation</vt:lpstr>
      <vt:lpstr>LIBERALIZATION OF THE GUYANA TELECOMS MARKET </vt:lpstr>
      <vt:lpstr>NEW TELECOMS REGIME IN GUYANA  </vt:lpstr>
      <vt:lpstr>NEW TELECOMS REGIME IN GUYANA  </vt:lpstr>
      <vt:lpstr>NEW TELECOMS REGIME IN GUYANA:  </vt:lpstr>
      <vt:lpstr>NEW TELECOMS REGIME IN GUYANA:  </vt:lpstr>
      <vt:lpstr>POSSIBLE IMPACTS OF THE NEW TELECOMS ACT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58</cp:revision>
  <cp:lastPrinted>2011-10-27T15:08:46Z</cp:lastPrinted>
  <dcterms:created xsi:type="dcterms:W3CDTF">2011-09-22T19:30:16Z</dcterms:created>
  <dcterms:modified xsi:type="dcterms:W3CDTF">2011-10-31T17:22:22Z</dcterms:modified>
</cp:coreProperties>
</file>